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56" r:id="rId3"/>
    <p:sldId id="258" r:id="rId4"/>
    <p:sldId id="259" r:id="rId5"/>
    <p:sldId id="257" r:id="rId6"/>
    <p:sldId id="260" r:id="rId7"/>
    <p:sldId id="262" r:id="rId9"/>
    <p:sldId id="263" r:id="rId10"/>
    <p:sldId id="261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4" r:id="rId3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4" Type="http://schemas.openxmlformats.org/officeDocument/2006/relationships/tableStyles" Target="tableStyles.xml"/><Relationship Id="rId33" Type="http://schemas.openxmlformats.org/officeDocument/2006/relationships/viewProps" Target="viewProps.xml"/><Relationship Id="rId32" Type="http://schemas.openxmlformats.org/officeDocument/2006/relationships/presProps" Target="presProps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x-none" altLang="zh-CN"/>
              <a:t>无符号位是有符号位的2倍，存年龄tinyint就可以，不需要bigint，选择最合理、最合适的数据类型</a:t>
            </a:r>
            <a:endParaRPr lang="x-none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x-none" altLang="zh-CN"/>
              <a:t>有小数点的数，需要浮点型表示</a:t>
            </a:r>
            <a:endParaRPr lang="x-none" altLang="zh-CN"/>
          </a:p>
          <a:p>
            <a:r>
              <a:rPr lang="x-none" altLang="zh-CN"/>
              <a:t>存储越大，占用空间越大</a:t>
            </a:r>
            <a:endParaRPr lang="x-none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x-none" altLang="zh-CN"/>
              <a:t>date：1000-1-1到9999-12-31</a:t>
            </a:r>
            <a:endParaRPr lang="x-none" altLang="zh-CN"/>
          </a:p>
          <a:p>
            <a:r>
              <a:rPr lang="x-none" altLang="zh-CN"/>
              <a:t>timestamp:1970.1.1到现在</a:t>
            </a:r>
            <a:endParaRPr lang="x-none" altLang="zh-CN"/>
          </a:p>
          <a:p>
            <a:r>
              <a:rPr lang="x-none" altLang="zh-CN"/>
              <a:t>year:两位或者四位，最好使用4位</a:t>
            </a:r>
            <a:endParaRPr lang="x-none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x-none" altLang="zh-CN"/>
              <a:t>char：定长的类型</a:t>
            </a:r>
            <a:endParaRPr lang="x-none" altLang="zh-CN"/>
          </a:p>
          <a:p>
            <a:r>
              <a:rPr lang="x-none" altLang="zh-CN"/>
              <a:t>varchar：变长的类型</a:t>
            </a:r>
            <a:endParaRPr lang="x-none" altLang="zh-CN"/>
          </a:p>
          <a:p>
            <a:r>
              <a:rPr lang="x-none" altLang="zh-CN"/>
              <a:t>enum，从里面的值选择</a:t>
            </a:r>
            <a:endParaRPr lang="x-none" altLang="zh-CN"/>
          </a:p>
          <a:p>
            <a:r>
              <a:rPr lang="x-none" altLang="zh-CN"/>
              <a:t>set：集合中的排列组合</a:t>
            </a:r>
            <a:endParaRPr lang="x-none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x-none" altLang="zh-CN"/>
              <a:t>关系型数据库就是一个二维表</a:t>
            </a:r>
            <a:endParaRPr lang="x-none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x-none" altLang="zh-CN"/>
              <a:t>如果省略列，那么后面每个字段都要赋值</a:t>
            </a:r>
            <a:endParaRPr lang="x-none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x-none" altLang="zh-CN"/>
              <a:t>字段要么为可空，要么为非空</a:t>
            </a:r>
            <a:endParaRPr lang="x-none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  <a:lvl2pPr>
              <a:defRPr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defRPr>
            </a:lvl2pPr>
            <a:lvl3pPr>
              <a:defRPr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defRPr>
            </a:lvl3pPr>
            <a:lvl4pPr>
              <a:defRPr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defRPr>
            </a:lvl4pPr>
            <a:lvl5pPr>
              <a:defRPr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x-none" altLang="zh-CN"/>
              <a:t>MySQL</a:t>
            </a:r>
            <a:endParaRPr lang="x-none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r>
              <a:rPr lang="x-none" altLang="zh-CN"/>
              <a:t>表操作</a:t>
            </a:r>
            <a:endParaRPr lang="x-none" altLang="zh-CN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x-none" altLang="zh-CN"/>
              <a:t>概述</a:t>
            </a:r>
            <a:endParaRPr lang="x-none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x-none" altLang="zh-CN"/>
              <a:t>数据表（或称表）是数据库最重要的组成部分之一，是其他对象的基础</a:t>
            </a:r>
            <a:endParaRPr lang="x-none" altLang="zh-CN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x-none" altLang="zh-CN"/>
              <a:t>use</a:t>
            </a:r>
            <a:endParaRPr lang="x-none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x-none" altLang="zh-CN"/>
              <a:t>打开数据库</a:t>
            </a:r>
            <a:endParaRPr lang="x-none" altLang="zh-CN"/>
          </a:p>
          <a:p>
            <a:pPr marL="0" indent="0">
              <a:buNone/>
            </a:pPr>
            <a:r>
              <a:rPr lang="x-none" altLang="zh-CN"/>
              <a:t>use 数据库名称</a:t>
            </a:r>
            <a:endParaRPr lang="x-none" altLang="zh-CN"/>
          </a:p>
          <a:p>
            <a:pPr marL="0" indent="0">
              <a:buNone/>
            </a:pPr>
            <a:r>
              <a:rPr lang="x-none" altLang="zh-CN"/>
              <a:t>SELECT DATABASE（）；显示当前打开的数据库</a:t>
            </a:r>
            <a:endParaRPr lang="x-none" altLang="zh-CN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x-none" altLang="zh-CN"/>
              <a:t>创建数据表</a:t>
            </a:r>
            <a:endParaRPr lang="x-none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x-none" altLang="zh-CN" b="1">
                <a:latin typeface="Courier" charset="0"/>
              </a:rPr>
              <a:t>CREATE TABLE [IF NOT EXISTS] table_name(</a:t>
            </a:r>
            <a:endParaRPr lang="x-none" altLang="zh-CN" b="1">
              <a:latin typeface="Courier" charset="0"/>
            </a:endParaRPr>
          </a:p>
          <a:p>
            <a:pPr marL="0" indent="0">
              <a:buNone/>
            </a:pPr>
            <a:r>
              <a:rPr lang="x-none" altLang="zh-CN" b="1">
                <a:latin typeface="Courier" charset="0"/>
              </a:rPr>
              <a:t>	column_name data_type,</a:t>
            </a:r>
            <a:endParaRPr lang="x-none" altLang="zh-CN" b="1">
              <a:latin typeface="Courier" charset="0"/>
            </a:endParaRPr>
          </a:p>
          <a:p>
            <a:pPr marL="0" indent="0">
              <a:buNone/>
            </a:pPr>
            <a:r>
              <a:rPr lang="x-none" altLang="zh-CN" b="1">
                <a:latin typeface="Courier" charset="0"/>
              </a:rPr>
              <a:t>	```</a:t>
            </a:r>
            <a:endParaRPr lang="x-none" altLang="zh-CN" b="1">
              <a:latin typeface="Courier" charset="0"/>
            </a:endParaRPr>
          </a:p>
          <a:p>
            <a:pPr marL="0" indent="0">
              <a:buNone/>
            </a:pPr>
            <a:r>
              <a:rPr lang="x-none" altLang="zh-CN" b="1">
                <a:latin typeface="Courier" charset="0"/>
              </a:rPr>
              <a:t>)</a:t>
            </a:r>
            <a:endParaRPr lang="x-none" altLang="zh-CN" b="1">
              <a:latin typeface="Courier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x-none" altLang="zh-CN"/>
              <a:t>CREATE TABLE tb1(</a:t>
            </a:r>
            <a:endParaRPr lang="x-none" altLang="zh-CN"/>
          </a:p>
          <a:p>
            <a:pPr marL="457200" lvl="1" indent="0">
              <a:buNone/>
            </a:pPr>
            <a:r>
              <a:rPr lang="x-none" altLang="zh-CN"/>
              <a:t>username	 VARCHAR(20),</a:t>
            </a:r>
            <a:endParaRPr lang="x-none" altLang="zh-CN"/>
          </a:p>
          <a:p>
            <a:pPr marL="457200" lvl="1" indent="0">
              <a:buNone/>
            </a:pPr>
            <a:r>
              <a:rPr lang="x-none" altLang="zh-CN"/>
              <a:t>age	TINYINT UNSIGNED,</a:t>
            </a:r>
            <a:endParaRPr lang="x-none" altLang="zh-CN"/>
          </a:p>
          <a:p>
            <a:pPr marL="457200" lvl="1" indent="0">
              <a:buNone/>
            </a:pPr>
            <a:r>
              <a:rPr lang="x-none" altLang="zh-CN"/>
              <a:t>salary	FLOAT(5,2) UNSIGNED</a:t>
            </a:r>
            <a:endParaRPr lang="x-none" altLang="zh-CN"/>
          </a:p>
          <a:p>
            <a:pPr marL="9525" lvl="1" indent="0">
              <a:buNone/>
            </a:pPr>
            <a:r>
              <a:rPr lang="x-none" altLang="zh-CN"/>
              <a:t>);</a:t>
            </a:r>
            <a:endParaRPr lang="x-none" altLang="zh-CN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x-none" altLang="zh-CN"/>
              <a:t>查看数据表是否成功</a:t>
            </a:r>
            <a:endParaRPr lang="x-none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x-none" altLang="zh-CN"/>
              <a:t>SHOW TABLES [FROM db_name]</a:t>
            </a:r>
            <a:endParaRPr lang="x-none" altLang="zh-CN"/>
          </a:p>
          <a:p>
            <a:pPr marL="0" indent="0">
              <a:buNone/>
            </a:pPr>
            <a:r>
              <a:rPr lang="x-none" altLang="zh-CN"/>
              <a:t>[LIKE `pattern` | WHERE expr]</a:t>
            </a:r>
            <a:endParaRPr lang="x-none" altLang="zh-CN"/>
          </a:p>
          <a:p>
            <a:pPr marL="0" indent="0">
              <a:buNone/>
            </a:pPr>
            <a:endParaRPr lang="x-none" altLang="zh-CN"/>
          </a:p>
          <a:p>
            <a:pPr marL="0" indent="0">
              <a:buNone/>
            </a:pPr>
            <a:r>
              <a:rPr lang="x-none" altLang="zh-CN"/>
              <a:t>SHOW TABLES FROM mysql</a:t>
            </a:r>
            <a:endParaRPr lang="x-none" altLang="zh-CN"/>
          </a:p>
          <a:p>
            <a:pPr marL="0" indent="0">
              <a:buNone/>
            </a:pPr>
            <a:r>
              <a:rPr lang="x-none" altLang="zh-CN"/>
              <a:t>运行之后现在还在原数据库，不会跳转到mysql数据库</a:t>
            </a:r>
            <a:endParaRPr lang="x-none" altLang="zh-CN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x-none" altLang="zh-CN"/>
              <a:t>查看表结构</a:t>
            </a:r>
            <a:endParaRPr lang="x-none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x-none" altLang="zh-CN"/>
              <a:t>SHOW COLUMNS FROM tbl_name</a:t>
            </a:r>
            <a:endParaRPr lang="x-none" altLang="zh-CN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x-none" altLang="zh-CN"/>
              <a:t>记录的插入与查找</a:t>
            </a:r>
            <a:endParaRPr lang="x-none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x-none" altLang="zh-CN"/>
              <a:t>INSERT [INTO] tb_name [(col_name,...)] VALUES(val,)</a:t>
            </a:r>
            <a:endParaRPr lang="x-none" altLang="zh-CN"/>
          </a:p>
          <a:p>
            <a:pPr marL="0" indent="0">
              <a:buNone/>
            </a:pPr>
            <a:endParaRPr lang="x-none" altLang="zh-CN"/>
          </a:p>
          <a:p>
            <a:pPr marL="0" indent="0">
              <a:buNone/>
            </a:pPr>
            <a:r>
              <a:rPr lang="x-none" altLang="zh-CN"/>
              <a:t>INSERT tb1 VALUES('Tom',25,7833.11) 省略字段后面的值都要写</a:t>
            </a:r>
            <a:endParaRPr lang="x-none" altLang="zh-CN"/>
          </a:p>
          <a:p>
            <a:pPr marL="0" indent="0">
              <a:buNone/>
            </a:pPr>
            <a:endParaRPr lang="x-none" altLang="zh-CN"/>
          </a:p>
          <a:p>
            <a:pPr marL="0" indent="0">
              <a:buNone/>
            </a:pPr>
            <a:r>
              <a:rPr lang="x-none" altLang="zh-CN">
                <a:sym typeface="+mn-ea"/>
              </a:rPr>
              <a:t>INSERT tb1（username,salary） VALUES('Tim',7833.11) </a:t>
            </a:r>
            <a:endParaRPr lang="x-none" altLang="zh-CN">
              <a:sym typeface="+mn-ea"/>
            </a:endParaRPr>
          </a:p>
          <a:p>
            <a:pPr marL="0" indent="0">
              <a:buNone/>
            </a:pPr>
            <a:r>
              <a:rPr lang="x-none" altLang="zh-CN"/>
              <a:t>先决条件是，年龄允许空值</a:t>
            </a:r>
            <a:endParaRPr lang="x-none" altLang="zh-CN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x-none" altLang="zh-CN"/>
              <a:t>SELECT</a:t>
            </a:r>
            <a:endParaRPr lang="x-none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x-none" altLang="zh-CN"/>
              <a:t>记录查找</a:t>
            </a:r>
            <a:endParaRPr lang="x-none" altLang="zh-CN"/>
          </a:p>
          <a:p>
            <a:pPr marL="0" indent="0">
              <a:buNone/>
            </a:pPr>
            <a:r>
              <a:rPr lang="x-none" altLang="zh-CN"/>
              <a:t>SELECT expr,...FROM tbl_name</a:t>
            </a:r>
            <a:endParaRPr lang="x-none" altLang="zh-CN"/>
          </a:p>
          <a:p>
            <a:pPr marL="0" indent="0">
              <a:buNone/>
            </a:pPr>
            <a:endParaRPr lang="x-none" altLang="zh-CN"/>
          </a:p>
          <a:p>
            <a:pPr marL="0" indent="0">
              <a:buNone/>
            </a:pPr>
            <a:r>
              <a:rPr lang="x-none" altLang="zh-CN"/>
              <a:t>SELECT * FROM tb1;</a:t>
            </a:r>
            <a:endParaRPr lang="x-none" altLang="zh-CN"/>
          </a:p>
          <a:p>
            <a:pPr marL="0" indent="0">
              <a:buNone/>
            </a:pPr>
            <a:r>
              <a:rPr lang="x-none" altLang="zh-CN"/>
              <a:t>*字段的过滤</a:t>
            </a:r>
            <a:endParaRPr lang="x-none" altLang="zh-CN"/>
          </a:p>
          <a:p>
            <a:pPr marL="0" indent="0">
              <a:buNone/>
            </a:pPr>
            <a:endParaRPr lang="x-none" altLang="zh-CN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x-none" altLang="zh-CN"/>
              <a:t>MySQL的空与非空</a:t>
            </a:r>
            <a:endParaRPr lang="x-none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p>
            <a:pPr marL="0" indent="0">
              <a:buNone/>
            </a:pPr>
            <a:r>
              <a:rPr lang="x-none" altLang="zh-CN"/>
              <a:t>NULL，字段值可以为空</a:t>
            </a:r>
            <a:endParaRPr lang="x-none" altLang="zh-CN"/>
          </a:p>
          <a:p>
            <a:pPr marL="0" indent="0">
              <a:buNone/>
            </a:pPr>
            <a:r>
              <a:rPr lang="x-none" altLang="zh-CN"/>
              <a:t>NOT NULL，字段值禁止为空</a:t>
            </a:r>
            <a:endParaRPr lang="x-none" altLang="zh-CN"/>
          </a:p>
          <a:p>
            <a:pPr marL="0" indent="0">
              <a:buNone/>
            </a:pPr>
            <a:endParaRPr lang="x-none" altLang="zh-CN"/>
          </a:p>
          <a:p>
            <a:pPr marL="0" indent="0">
              <a:buNone/>
            </a:pPr>
            <a:r>
              <a:rPr lang="x-none" altLang="zh-CN"/>
              <a:t>CREATE TABLE tb2(</a:t>
            </a:r>
            <a:endParaRPr lang="x-none" altLang="zh-CN"/>
          </a:p>
          <a:p>
            <a:pPr marL="0" indent="0">
              <a:buNone/>
            </a:pPr>
            <a:r>
              <a:rPr lang="x-none" altLang="zh-CN"/>
              <a:t>	username VARCHAR(20) NOT NULL,</a:t>
            </a:r>
            <a:endParaRPr lang="x-none" altLang="zh-CN"/>
          </a:p>
          <a:p>
            <a:pPr marL="0" indent="0">
              <a:buNone/>
            </a:pPr>
            <a:r>
              <a:rPr lang="x-none" altLang="zh-CN"/>
              <a:t>	age TINYING UNSIGNED NULL</a:t>
            </a:r>
            <a:endParaRPr lang="x-none" altLang="zh-CN"/>
          </a:p>
          <a:p>
            <a:pPr marL="0" indent="0">
              <a:buNone/>
            </a:pPr>
            <a:r>
              <a:rPr lang="x-none" altLang="zh-CN"/>
              <a:t>);</a:t>
            </a:r>
            <a:endParaRPr lang="x-none" altLang="zh-CN"/>
          </a:p>
          <a:p>
            <a:pPr marL="0" indent="0">
              <a:buNone/>
            </a:pPr>
            <a:endParaRPr lang="x-none" altLang="zh-CN"/>
          </a:p>
          <a:p>
            <a:pPr marL="0" indent="0">
              <a:buNone/>
            </a:pPr>
            <a:r>
              <a:rPr lang="x-none" altLang="zh-CN"/>
              <a:t>SHOW COLUMNS FROM tb2;</a:t>
            </a:r>
            <a:endParaRPr lang="x-none" altLang="zh-CN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x-none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x-none" altLang="zh-CN"/>
              <a:t>INSERT tb2 VALUES('TOM',NULL);</a:t>
            </a:r>
            <a:endParaRPr lang="x-none" altLang="zh-CN"/>
          </a:p>
          <a:p>
            <a:r>
              <a:rPr lang="x-none" altLang="zh-CN"/>
              <a:t>SELECT * FROM tb2;</a:t>
            </a:r>
            <a:endParaRPr lang="x-none" altLang="zh-CN"/>
          </a:p>
          <a:p>
            <a:endParaRPr lang="x-none" altLang="zh-CN"/>
          </a:p>
          <a:p>
            <a:r>
              <a:rPr lang="x-none" altLang="zh-CN">
                <a:sym typeface="+mn-ea"/>
              </a:rPr>
              <a:t>INSERT tb2 VALUES('NULL',26);</a:t>
            </a:r>
            <a:endParaRPr lang="x-none" altLang="zh-CN"/>
          </a:p>
          <a:p>
            <a:endParaRPr lang="x-none" altLang="zh-CN"/>
          </a:p>
          <a:p>
            <a:endParaRPr lang="x-none" altLang="zh-CN"/>
          </a:p>
          <a:p>
            <a:endParaRPr lang="x-none" altLang="zh-C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x-none" altLang="zh-CN"/>
              <a:t>回顾</a:t>
            </a:r>
            <a:endParaRPr lang="x-none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x-none" altLang="zh-CN"/>
              <a:t>MySQL默认的端口号是多少  </a:t>
            </a:r>
            <a:endParaRPr lang="x-none" altLang="zh-CN"/>
          </a:p>
          <a:p>
            <a:pPr marL="0" indent="0">
              <a:buNone/>
            </a:pPr>
            <a:r>
              <a:rPr lang="x-none" altLang="zh-CN"/>
              <a:t>3306</a:t>
            </a:r>
            <a:endParaRPr lang="x-none" altLang="zh-CN"/>
          </a:p>
          <a:p>
            <a:r>
              <a:rPr lang="x-none" altLang="zh-CN"/>
              <a:t>MySQL中的超级用户叫什么  </a:t>
            </a:r>
            <a:endParaRPr lang="x-none" altLang="zh-CN"/>
          </a:p>
          <a:p>
            <a:pPr marL="0" indent="0">
              <a:buNone/>
            </a:pPr>
            <a:r>
              <a:rPr lang="x-none" altLang="zh-CN"/>
              <a:t>root</a:t>
            </a:r>
            <a:endParaRPr lang="x-none" altLang="zh-C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x-none" altLang="zh-CN"/>
              <a:t>AUTO_INCREMENT</a:t>
            </a:r>
            <a:endParaRPr lang="x-none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x-none" altLang="zh-CN"/>
              <a:t>自动编号，且必须与主键组合使用</a:t>
            </a:r>
            <a:endParaRPr lang="x-none" altLang="zh-CN"/>
          </a:p>
          <a:p>
            <a:r>
              <a:rPr lang="x-none" altLang="zh-CN"/>
              <a:t>默认情况下，起始值为1，每次的增量为1</a:t>
            </a:r>
            <a:endParaRPr lang="x-none" altLang="zh-CN"/>
          </a:p>
          <a:p>
            <a:endParaRPr lang="x-none" altLang="zh-CN"/>
          </a:p>
          <a:p>
            <a:r>
              <a:rPr lang="x-none" altLang="zh-CN"/>
              <a:t>CREATE TABLE tb3（</a:t>
            </a:r>
            <a:endParaRPr lang="x-none" altLang="zh-CN"/>
          </a:p>
          <a:p>
            <a:pPr marL="457200" lvl="1" indent="0">
              <a:buNone/>
            </a:pPr>
            <a:r>
              <a:rPr lang="x-none" altLang="zh-CN"/>
              <a:t>	id SMALLINT UNSIGNED AUTO_INCREMENT PRIMARY KEY,</a:t>
            </a:r>
            <a:endParaRPr lang="x-none" altLang="zh-CN"/>
          </a:p>
          <a:p>
            <a:pPr marL="457200" lvl="1" indent="0">
              <a:buNone/>
            </a:pPr>
            <a:r>
              <a:rPr lang="x-none" altLang="zh-CN"/>
              <a:t>	username VARCHAR(30) NOT NULL</a:t>
            </a:r>
            <a:endParaRPr lang="x-none" altLang="zh-CN"/>
          </a:p>
          <a:p>
            <a:pPr marL="457200" lvl="1" indent="0">
              <a:buNone/>
            </a:pPr>
            <a:r>
              <a:rPr lang="x-none" altLang="zh-CN"/>
              <a:t>); </a:t>
            </a:r>
            <a:endParaRPr lang="x-none" altLang="zh-CN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x-none" altLang="zh-CN"/>
              <a:t>PRIMARY KEY</a:t>
            </a:r>
            <a:endParaRPr lang="x-none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x-none" altLang="zh-CN"/>
              <a:t>主键约束</a:t>
            </a:r>
            <a:endParaRPr lang="x-none" altLang="zh-CN"/>
          </a:p>
          <a:p>
            <a:r>
              <a:rPr lang="x-none" altLang="zh-CN"/>
              <a:t>每张表只能存在一个主键</a:t>
            </a:r>
            <a:endParaRPr lang="x-none" altLang="zh-CN"/>
          </a:p>
          <a:p>
            <a:r>
              <a:rPr lang="x-none" altLang="zh-CN"/>
              <a:t>主键保证记录的唯一性</a:t>
            </a:r>
            <a:endParaRPr lang="x-none" altLang="zh-CN"/>
          </a:p>
          <a:p>
            <a:r>
              <a:rPr lang="x-none" altLang="zh-CN"/>
              <a:t>主键自动为ＮＯＴ　ＮＵＬＬ</a:t>
            </a:r>
            <a:endParaRPr lang="x-none" altLang="zh-CN"/>
          </a:p>
          <a:p>
            <a:endParaRPr lang="x-none" altLang="zh-CN"/>
          </a:p>
          <a:p>
            <a:pPr marL="0" indent="0">
              <a:buNone/>
            </a:pPr>
            <a:r>
              <a:rPr lang="x-none" altLang="zh-CN"/>
              <a:t>INSERT tb3(username) VALUES('TOM')</a:t>
            </a:r>
            <a:endParaRPr lang="x-none" altLang="zh-CN"/>
          </a:p>
          <a:p>
            <a:pPr marL="0" indent="0">
              <a:buNone/>
            </a:pPr>
            <a:r>
              <a:rPr lang="x-none" altLang="zh-CN">
                <a:sym typeface="+mn-ea"/>
              </a:rPr>
              <a:t>INSERT tb3(username) VALUES('ROSE')</a:t>
            </a:r>
            <a:endParaRPr lang="x-none" altLang="zh-CN">
              <a:sym typeface="+mn-ea"/>
            </a:endParaRPr>
          </a:p>
          <a:p>
            <a:pPr marL="0" indent="0">
              <a:buNone/>
            </a:pPr>
            <a:r>
              <a:rPr lang="x-none" altLang="zh-CN">
                <a:sym typeface="+mn-ea"/>
              </a:rPr>
              <a:t>INSERT tb3(username) VALUES('TRUMP')</a:t>
            </a:r>
            <a:endParaRPr lang="x-none" altLang="zh-CN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60000"/>
          </a:bodyPr>
          <a:p>
            <a:r>
              <a:rPr lang="x-none" altLang="zh-CN"/>
              <a:t>主键不一定和auto_increment一起使用</a:t>
            </a:r>
            <a:endParaRPr lang="x-none" altLang="zh-CN"/>
          </a:p>
          <a:p>
            <a:endParaRPr lang="x-none" altLang="zh-CN"/>
          </a:p>
          <a:p>
            <a:pPr marL="0" indent="0">
              <a:buNone/>
            </a:pPr>
            <a:r>
              <a:rPr lang="x-none" altLang="zh-CN"/>
              <a:t>CREATE TABLE tb4(</a:t>
            </a:r>
            <a:endParaRPr lang="x-none" altLang="zh-CN"/>
          </a:p>
          <a:p>
            <a:pPr marL="0" indent="0">
              <a:buNone/>
            </a:pPr>
            <a:r>
              <a:rPr lang="x-none" altLang="zh-CN"/>
              <a:t>	id SMALLINT UNSIGNED PRIMARY KEY,</a:t>
            </a:r>
            <a:endParaRPr lang="x-none" altLang="zh-CN"/>
          </a:p>
          <a:p>
            <a:pPr marL="0" indent="0">
              <a:buNone/>
            </a:pPr>
            <a:r>
              <a:rPr lang="x-none" altLang="zh-CN"/>
              <a:t>	username VARCHAR(20) NOT NULL</a:t>
            </a:r>
            <a:endParaRPr lang="x-none" altLang="zh-CN"/>
          </a:p>
          <a:p>
            <a:pPr marL="0" indent="0">
              <a:buNone/>
            </a:pPr>
            <a:r>
              <a:rPr lang="x-none" altLang="zh-CN"/>
              <a:t>);</a:t>
            </a:r>
            <a:endParaRPr lang="x-none" altLang="zh-CN"/>
          </a:p>
          <a:p>
            <a:pPr marL="0" indent="0">
              <a:buNone/>
            </a:pPr>
            <a:endParaRPr lang="x-none" altLang="zh-CN"/>
          </a:p>
          <a:p>
            <a:pPr marL="0" indent="0">
              <a:buNone/>
            </a:pPr>
            <a:r>
              <a:rPr lang="x-none" altLang="zh-CN"/>
              <a:t>SHOW COLUMNS FROM tb4</a:t>
            </a:r>
            <a:endParaRPr lang="x-none" altLang="zh-CN"/>
          </a:p>
          <a:p>
            <a:pPr marL="0" indent="0">
              <a:buNone/>
            </a:pPr>
            <a:r>
              <a:rPr lang="x-none" altLang="zh-CN"/>
              <a:t>INSERT tb4 VALUES(4,'John');</a:t>
            </a:r>
            <a:endParaRPr lang="x-none" altLang="zh-CN"/>
          </a:p>
          <a:p>
            <a:pPr marL="0" indent="0">
              <a:buNone/>
            </a:pPr>
            <a:r>
              <a:rPr lang="x-none" altLang="zh-CN">
                <a:sym typeface="+mn-ea"/>
              </a:rPr>
              <a:t>INSERT tb4 VALUES(5,'Ken');</a:t>
            </a:r>
            <a:endParaRPr lang="x-none" altLang="zh-CN">
              <a:sym typeface="+mn-ea"/>
            </a:endParaRPr>
          </a:p>
          <a:p>
            <a:pPr marL="0" indent="0">
              <a:buNone/>
            </a:pPr>
            <a:r>
              <a:rPr lang="x-none" altLang="zh-CN">
                <a:sym typeface="+mn-ea"/>
              </a:rPr>
              <a:t>INSERT tb4 VALUES(4,'Dan');</a:t>
            </a:r>
            <a:endParaRPr lang="x-none" altLang="zh-CN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x-none" altLang="zh-CN"/>
              <a:t>UNIQUE KEY</a:t>
            </a:r>
            <a:endParaRPr lang="x-none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x-none" altLang="zh-CN"/>
              <a:t>唯一约束</a:t>
            </a:r>
            <a:endParaRPr lang="x-none" altLang="zh-CN"/>
          </a:p>
          <a:p>
            <a:r>
              <a:rPr lang="x-none" altLang="zh-CN"/>
              <a:t>唯一约束可以保证记录的唯一性</a:t>
            </a:r>
            <a:endParaRPr lang="x-none" altLang="zh-CN"/>
          </a:p>
          <a:p>
            <a:r>
              <a:rPr lang="x-none" altLang="zh-CN"/>
              <a:t>唯一约束的字段可以为空值（ＮＵＬＬ）</a:t>
            </a:r>
            <a:endParaRPr lang="x-none" altLang="zh-CN"/>
          </a:p>
          <a:p>
            <a:r>
              <a:rPr lang="x-none" altLang="zh-CN"/>
              <a:t>每张数据表可以存在多个唯一约束</a:t>
            </a:r>
            <a:endParaRPr lang="x-none" altLang="zh-CN"/>
          </a:p>
          <a:p>
            <a:r>
              <a:rPr lang="x-none" altLang="zh-CN"/>
              <a:t>CREATE TABLE tb5(	</a:t>
            </a:r>
            <a:endParaRPr lang="x-none" altLang="zh-CN"/>
          </a:p>
          <a:p>
            <a:pPr marL="457200" lvl="1" indent="0">
              <a:buNone/>
            </a:pPr>
            <a:r>
              <a:rPr lang="x-none" altLang="zh-CN"/>
              <a:t>id SMALLINT UNSIGNED AUTO_INCREMENT PRIMARY KEY,</a:t>
            </a:r>
            <a:endParaRPr lang="x-none" altLang="zh-CN"/>
          </a:p>
          <a:p>
            <a:pPr marL="457200" lvl="1" indent="0">
              <a:buNone/>
            </a:pPr>
            <a:r>
              <a:rPr lang="x-none" altLang="zh-CN"/>
              <a:t>username VARCHAR(20) NOT NULL UNIQUE KEY,</a:t>
            </a:r>
            <a:endParaRPr lang="x-none" altLang="zh-CN"/>
          </a:p>
          <a:p>
            <a:pPr marL="457200" lvl="1" indent="0">
              <a:buNone/>
            </a:pPr>
            <a:r>
              <a:rPr lang="x-none" altLang="zh-CN"/>
              <a:t>age TINYINT UNSIGNED</a:t>
            </a:r>
            <a:endParaRPr lang="x-none" altLang="zh-CN"/>
          </a:p>
          <a:p>
            <a:pPr marL="457200" lvl="1" indent="0">
              <a:buNone/>
            </a:pPr>
            <a:r>
              <a:rPr lang="x-none" altLang="zh-CN"/>
              <a:t>):</a:t>
            </a:r>
            <a:endParaRPr lang="x-none" altLang="zh-CN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lang="x-none" altLang="zh-CN">
                <a:sym typeface="+mn-ea"/>
              </a:rPr>
              <a:t>UNIQUE KEY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x-none" altLang="zh-CN"/>
              <a:t>SHOW COLUMNS FROM tb5;</a:t>
            </a:r>
            <a:endParaRPr lang="x-none" altLang="zh-CN"/>
          </a:p>
          <a:p>
            <a:pPr marL="0" indent="0">
              <a:buNone/>
            </a:pPr>
            <a:r>
              <a:rPr lang="x-none" altLang="zh-CN"/>
              <a:t>INSERT tb5(username, age) VALUES('TOM',22)</a:t>
            </a:r>
            <a:endParaRPr lang="x-none" altLang="zh-CN"/>
          </a:p>
          <a:p>
            <a:pPr marL="0" indent="0">
              <a:buNone/>
            </a:pPr>
            <a:r>
              <a:rPr lang="x-none" altLang="zh-CN">
                <a:sym typeface="+mn-ea"/>
              </a:rPr>
              <a:t>INSERT tb5(username, age) VALUES('TOM',22)</a:t>
            </a:r>
            <a:endParaRPr lang="x-none" altLang="zh-CN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x-none" altLang="zh-CN"/>
              <a:t>DEFAULT</a:t>
            </a:r>
            <a:endParaRPr lang="x-none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x-none" altLang="zh-CN"/>
              <a:t>默认值</a:t>
            </a:r>
            <a:endParaRPr lang="x-none" altLang="zh-CN"/>
          </a:p>
          <a:p>
            <a:r>
              <a:rPr lang="x-none" altLang="zh-CN"/>
              <a:t>当插入记录时，如果没有明确为字段赋值，则自动赋予默认值</a:t>
            </a:r>
            <a:endParaRPr lang="x-none" altLang="zh-CN"/>
          </a:p>
          <a:p>
            <a:pPr marL="0" indent="0">
              <a:buNone/>
            </a:pPr>
            <a:r>
              <a:rPr lang="x-none" altLang="zh-CN" sz="2800">
                <a:sym typeface="+mn-ea"/>
              </a:rPr>
              <a:t>CREATE TABLE tb６(	</a:t>
            </a:r>
            <a:endParaRPr lang="x-none" altLang="zh-CN" sz="2800"/>
          </a:p>
          <a:p>
            <a:pPr marL="457200" lvl="1" indent="0">
              <a:buNone/>
            </a:pPr>
            <a:r>
              <a:rPr lang="x-none" altLang="zh-CN" sz="2800">
                <a:sym typeface="+mn-ea"/>
              </a:rPr>
              <a:t>id SMALLINT UNSIGNED AUTO_INCREMENT PRIMARY KEY,</a:t>
            </a:r>
            <a:endParaRPr lang="x-none" altLang="zh-CN" sz="2800"/>
          </a:p>
          <a:p>
            <a:pPr marL="457200" lvl="1" indent="0">
              <a:buNone/>
            </a:pPr>
            <a:r>
              <a:rPr lang="x-none" altLang="zh-CN" sz="2800">
                <a:sym typeface="+mn-ea"/>
              </a:rPr>
              <a:t>username VARCHAR(20) NOT NULL UNIQUE KEY,</a:t>
            </a:r>
            <a:endParaRPr lang="x-none" altLang="zh-CN" sz="2800"/>
          </a:p>
          <a:p>
            <a:pPr marL="457200" lvl="1" indent="0">
              <a:buNone/>
            </a:pPr>
            <a:r>
              <a:rPr lang="x-none" altLang="zh-CN" sz="2800"/>
              <a:t>sex ENUM('1','2','3') DEFAULT '3'</a:t>
            </a:r>
            <a:endParaRPr lang="x-none" altLang="zh-CN" sz="2800"/>
          </a:p>
          <a:p>
            <a:pPr marL="457200" lvl="1" indent="0">
              <a:buNone/>
            </a:pPr>
            <a:r>
              <a:rPr lang="x-none" altLang="zh-CN" sz="2800">
                <a:sym typeface="+mn-ea"/>
              </a:rPr>
              <a:t>):</a:t>
            </a:r>
            <a:endParaRPr lang="x-none" altLang="zh-CN" sz="2800"/>
          </a:p>
          <a:p>
            <a:endParaRPr lang="x-none" altLang="zh-CN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x-none" altLang="zh-CN">
                <a:sym typeface="+mn-ea"/>
              </a:rPr>
              <a:t>SHOW COLUMNS FROM tb6;</a:t>
            </a:r>
            <a:endParaRPr lang="x-none" altLang="zh-CN">
              <a:sym typeface="+mn-ea"/>
            </a:endParaRPr>
          </a:p>
          <a:p>
            <a:pPr marL="0" indent="0">
              <a:buNone/>
            </a:pPr>
            <a:r>
              <a:rPr lang="x-none" altLang="zh-CN"/>
              <a:t>INSERT tb6(username) VALUES('TOM')</a:t>
            </a:r>
            <a:endParaRPr lang="x-none" altLang="zh-CN"/>
          </a:p>
          <a:p>
            <a:pPr marL="0" indent="0">
              <a:buNone/>
            </a:pPr>
            <a:r>
              <a:rPr lang="x-none" altLang="zh-CN"/>
              <a:t>SHOW * FROM tb6;</a:t>
            </a:r>
            <a:endParaRPr lang="x-none" altLang="zh-CN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x-none" altLang="zh-CN"/>
              <a:t>本节知识点</a:t>
            </a:r>
            <a:endParaRPr lang="x-none" altLang="zh-CN"/>
          </a:p>
        </p:txBody>
      </p:sp>
      <p:pic>
        <p:nvPicPr>
          <p:cNvPr id="4" name="内容占位符 3" descr="Selection_062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2919730" y="1421130"/>
            <a:ext cx="7055485" cy="4351655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MySQL Windows</a:t>
            </a:r>
            <a:r>
              <a:rPr lang="zh-CN" altLang="en-US"/>
              <a:t>客户端</a:t>
            </a:r>
            <a:endParaRPr lang="zh-CN" altLang="en-US"/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4279900" y="2225040"/>
            <a:ext cx="3632200" cy="355219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x-none" altLang="zh-CN"/>
              <a:t>本节重点</a:t>
            </a:r>
            <a:endParaRPr lang="x-none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x-none" altLang="zh-CN"/>
              <a:t>数据类型</a:t>
            </a:r>
            <a:endParaRPr lang="x-none" altLang="zh-CN"/>
          </a:p>
          <a:p>
            <a:r>
              <a:rPr lang="x-none" altLang="zh-CN"/>
              <a:t>数据表操作</a:t>
            </a:r>
            <a:endParaRPr lang="x-none" altLang="zh-CN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x-none" altLang="zh-CN"/>
              <a:t>数据类型</a:t>
            </a:r>
            <a:endParaRPr lang="x-none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x-none" altLang="zh-CN"/>
              <a:t>数据类型是指列、存储过程参数、表达式和局部变量的数据特征，它决定了数据的存储格式，代表了不同的信息类型。</a:t>
            </a:r>
            <a:endParaRPr lang="x-none" altLang="zh-CN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 descr="Selection_058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049655" y="634365"/>
            <a:ext cx="10549255" cy="544766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 descr="Selection_059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402080" y="598170"/>
            <a:ext cx="9915525" cy="521081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 descr="Selection_060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565150" y="537210"/>
            <a:ext cx="11288395" cy="568071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 descr="Selection_061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906145" y="626110"/>
            <a:ext cx="11008360" cy="551243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x-none" altLang="zh-CN"/>
              <a:t>数据表</a:t>
            </a:r>
            <a:endParaRPr lang="x-none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2036</Words>
  <Application>WPS 演示</Application>
  <PresentationFormat>宽屏</PresentationFormat>
  <Paragraphs>165</Paragraphs>
  <Slides>28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28</vt:i4>
      </vt:variant>
    </vt:vector>
  </HeadingPairs>
  <TitlesOfParts>
    <vt:vector size="37" baseType="lpstr">
      <vt:lpstr>Arial</vt:lpstr>
      <vt:lpstr>宋体</vt:lpstr>
      <vt:lpstr>Wingdings</vt:lpstr>
      <vt:lpstr>Calibri Light</vt:lpstr>
      <vt:lpstr>Calibri</vt:lpstr>
      <vt:lpstr>微软雅黑</vt:lpstr>
      <vt:lpstr>Courier</vt:lpstr>
      <vt:lpstr>Courier New</vt:lpstr>
      <vt:lpstr>Office 主题</vt:lpstr>
      <vt:lpstr>MySQL</vt:lpstr>
      <vt:lpstr>回顾</vt:lpstr>
      <vt:lpstr>本节重点</vt:lpstr>
      <vt:lpstr>数据类型</vt:lpstr>
      <vt:lpstr>PowerPoint 演示文稿</vt:lpstr>
      <vt:lpstr>PowerPoint 演示文稿</vt:lpstr>
      <vt:lpstr>PowerPoint 演示文稿</vt:lpstr>
      <vt:lpstr>PowerPoint 演示文稿</vt:lpstr>
      <vt:lpstr>数据表</vt:lpstr>
      <vt:lpstr>概述</vt:lpstr>
      <vt:lpstr>use</vt:lpstr>
      <vt:lpstr>创建数据表</vt:lpstr>
      <vt:lpstr>PowerPoint 演示文稿</vt:lpstr>
      <vt:lpstr>查看数据表是否成功</vt:lpstr>
      <vt:lpstr>查看表结构</vt:lpstr>
      <vt:lpstr>记录的插入与查找</vt:lpstr>
      <vt:lpstr>SELECT</vt:lpstr>
      <vt:lpstr>MySQL的空与非空</vt:lpstr>
      <vt:lpstr>PowerPoint 演示文稿</vt:lpstr>
      <vt:lpstr>AUTO_INCREMENT</vt:lpstr>
      <vt:lpstr>PRIMARY KEY</vt:lpstr>
      <vt:lpstr>PowerPoint 演示文稿</vt:lpstr>
      <vt:lpstr>UNIQUE KEY</vt:lpstr>
      <vt:lpstr>PowerPoint 演示文稿</vt:lpstr>
      <vt:lpstr>DEFAULT</vt:lpstr>
      <vt:lpstr>PowerPoint 演示文稿</vt:lpstr>
      <vt:lpstr>本节知识点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kenny</dc:creator>
  <cp:lastModifiedBy>Administrator</cp:lastModifiedBy>
  <cp:revision>5</cp:revision>
  <dcterms:created xsi:type="dcterms:W3CDTF">2017-09-04T14:42:00Z</dcterms:created>
  <dcterms:modified xsi:type="dcterms:W3CDTF">2017-09-06T00:19:26Z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2052-10.1.0.6235</vt:lpwstr>
  </property>
</Properties>
</file>