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10058400" cy="7772400"/>
  <p:notesSz cx="10058400" cy="7772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10">
          <p15:clr>
            <a:srgbClr val="A4A3A4"/>
          </p15:clr>
        </p15:guide>
        <p15:guide id="2" pos="21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æ æ ·å¼ï¼æ ç½æ 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024" autoAdjust="0"/>
  </p:normalViewPr>
  <p:slideViewPr>
    <p:cSldViewPr>
      <p:cViewPr varScale="1">
        <p:scale>
          <a:sx n="104" d="100"/>
          <a:sy n="104" d="100"/>
        </p:scale>
        <p:origin x="92" y="1028"/>
      </p:cViewPr>
      <p:guideLst>
        <p:guide orient="horz" pos="2910"/>
        <p:guide pos="218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p:txBody>
          <a:bodyPr lIns="0" tIns="0" rIns="0" bIns="0"/>
          <a:lstStyle>
            <a:lvl1pPr>
              <a:defRPr sz="950" b="0" i="0">
                <a:solidFill>
                  <a:schemeClr val="bg1"/>
                </a:solidFill>
                <a:latin typeface="Arial" panose="02080604020202020204" charset="0"/>
                <a:cs typeface="Arial" panose="02080604020202020204" charset="0"/>
              </a:defRPr>
            </a:lvl1pPr>
          </a:lstStyle>
          <a:p>
            <a:pPr marL="25400">
              <a:spcBef>
                <a:spcPts val="25"/>
              </a:spcBef>
            </a:pPr>
            <a:fld id="{81D60167-4931-47E6-BA6A-407CBD079E47}" type="slidenum">
              <a:rPr lang="en-US" altLang="zh-CN" spc="5" smtClean="0"/>
              <a:pPr marL="25400">
                <a:spcBef>
                  <a:spcPts val="25"/>
                </a:spcBef>
              </a:pPr>
              <a:t>‹#›</a:t>
            </a:fld>
            <a:endParaRPr lang="en-US" altLang="zh-CN" spc="5" dirty="0"/>
          </a:p>
        </p:txBody>
      </p:sp>
      <p:sp>
        <p:nvSpPr>
          <p:cNvPr id="7" name="Holder 5">
            <a:extLst>
              <a:ext uri="{FF2B5EF4-FFF2-40B4-BE49-F238E27FC236}">
                <a16:creationId xmlns:a16="http://schemas.microsoft.com/office/drawing/2014/main" id="{7E24EC91-808D-4A99-BAB4-A201DE05B49E}"/>
              </a:ext>
            </a:extLst>
          </p:cNvPr>
          <p:cNvSpPr>
            <a:spLocks noGrp="1"/>
          </p:cNvSpPr>
          <p:nvPr>
            <p:ph type="dt" sz="half" idx="6"/>
          </p:nvPr>
        </p:nvSpPr>
        <p:spPr>
          <a:xfrm>
            <a:off x="702323" y="7168603"/>
            <a:ext cx="2562860" cy="584775"/>
          </a:xfr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altLang="zh-CN" spc="5" dirty="0"/>
              <a:t>《</a:t>
            </a:r>
            <a:r>
              <a:rPr lang="zh-CN" altLang="en-US" spc="5" dirty="0"/>
              <a:t>基于</a:t>
            </a:r>
            <a:r>
              <a:rPr lang="en-US" altLang="zh-CN" spc="5" dirty="0"/>
              <a:t>TensorFlow》</a:t>
            </a:r>
            <a:r>
              <a:rPr lang="zh-CN" altLang="en-US" spc="5" dirty="0"/>
              <a:t>技术的双创课程建设</a:t>
            </a:r>
            <a:endParaRPr lang="en-US" spc="5" dirty="0"/>
          </a:p>
        </p:txBody>
      </p:sp>
      <p:sp>
        <p:nvSpPr>
          <p:cNvPr id="8" name="Holder 4">
            <a:extLst>
              <a:ext uri="{FF2B5EF4-FFF2-40B4-BE49-F238E27FC236}">
                <a16:creationId xmlns:a16="http://schemas.microsoft.com/office/drawing/2014/main" id="{AED7611F-36A6-4786-BA46-D4891A5E0797}"/>
              </a:ext>
            </a:extLst>
          </p:cNvPr>
          <p:cNvSpPr>
            <a:spLocks noGrp="1"/>
          </p:cNvSpPr>
          <p:nvPr>
            <p:ph type="ftr" sz="quarter" idx="5"/>
          </p:nvPr>
        </p:nvSpPr>
        <p:spPr>
          <a:xfrm>
            <a:off x="4132821" y="7220450"/>
            <a:ext cx="1793239" cy="146194"/>
          </a:xfr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spc="10" dirty="0"/>
              <a:t>2020</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rgbClr val="B41F34"/>
                </a:solidFill>
                <a:latin typeface="Arial" panose="02080604020202020204" charset="0"/>
                <a:cs typeface="Arial" panose="02080604020202020204" charset="0"/>
              </a:defRPr>
            </a:lvl1pPr>
          </a:lstStyle>
          <a:p>
            <a:endParaRPr/>
          </a:p>
        </p:txBody>
      </p:sp>
      <p:sp>
        <p:nvSpPr>
          <p:cNvPr id="5" name="Holder 5"/>
          <p:cNvSpPr>
            <a:spLocks noGrp="1"/>
          </p:cNvSpPr>
          <p:nvPr>
            <p:ph type="sldNum" sz="quarter" idx="7"/>
          </p:nvPr>
        </p:nvSpPr>
        <p:spPr/>
        <p:txBody>
          <a:bodyPr lIns="0" tIns="0" rIns="0" bIns="0"/>
          <a:lstStyle>
            <a:lvl1pPr>
              <a:defRPr sz="950" b="0" i="0">
                <a:solidFill>
                  <a:schemeClr val="bg1"/>
                </a:solidFill>
                <a:latin typeface="Arial" panose="02080604020202020204" charset="0"/>
                <a:cs typeface="Arial" panose="02080604020202020204" charset="0"/>
              </a:defRPr>
            </a:lvl1pPr>
          </a:lstStyle>
          <a:p>
            <a:pPr marL="25400">
              <a:spcBef>
                <a:spcPts val="25"/>
              </a:spcBef>
            </a:pPr>
            <a:fld id="{81D60167-4931-47E6-BA6A-407CBD079E47}" type="slidenum">
              <a:rPr lang="en-US" altLang="zh-CN" spc="5" smtClean="0"/>
              <a:pPr marL="25400">
                <a:spcBef>
                  <a:spcPts val="25"/>
                </a:spcBef>
              </a:pPr>
              <a:t>‹#›</a:t>
            </a:fld>
            <a:endParaRPr lang="en-US" altLang="zh-CN" spc="5" dirty="0"/>
          </a:p>
        </p:txBody>
      </p:sp>
      <p:sp>
        <p:nvSpPr>
          <p:cNvPr id="6" name="Holder 5">
            <a:extLst>
              <a:ext uri="{FF2B5EF4-FFF2-40B4-BE49-F238E27FC236}">
                <a16:creationId xmlns:a16="http://schemas.microsoft.com/office/drawing/2014/main" id="{CA32D02D-E551-441A-A96F-6196EE5BDC63}"/>
              </a:ext>
            </a:extLst>
          </p:cNvPr>
          <p:cNvSpPr>
            <a:spLocks noGrp="1"/>
          </p:cNvSpPr>
          <p:nvPr>
            <p:ph type="dt" sz="half" idx="6"/>
          </p:nvPr>
        </p:nvSpPr>
        <p:spPr>
          <a:xfrm>
            <a:off x="713740" y="7220450"/>
            <a:ext cx="2562860" cy="584775"/>
          </a:xfr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altLang="zh-CN" spc="5" dirty="0"/>
              <a:t>《</a:t>
            </a:r>
            <a:r>
              <a:rPr lang="zh-CN" altLang="en-US" spc="5" dirty="0"/>
              <a:t>基于</a:t>
            </a:r>
            <a:r>
              <a:rPr lang="en-US" altLang="zh-CN" spc="5" dirty="0"/>
              <a:t>TensorFlow》</a:t>
            </a:r>
            <a:r>
              <a:rPr lang="zh-CN" altLang="en-US" spc="5" dirty="0"/>
              <a:t>技术的双创课程建设</a:t>
            </a:r>
            <a:endParaRPr lang="en-US" spc="5" dirty="0"/>
          </a:p>
        </p:txBody>
      </p:sp>
      <p:sp>
        <p:nvSpPr>
          <p:cNvPr id="7" name="Holder 4">
            <a:extLst>
              <a:ext uri="{FF2B5EF4-FFF2-40B4-BE49-F238E27FC236}">
                <a16:creationId xmlns:a16="http://schemas.microsoft.com/office/drawing/2014/main" id="{6507144C-6687-4DE8-B464-7AF6B541D924}"/>
              </a:ext>
            </a:extLst>
          </p:cNvPr>
          <p:cNvSpPr>
            <a:spLocks noGrp="1"/>
          </p:cNvSpPr>
          <p:nvPr>
            <p:ph type="ftr" sz="quarter" idx="5"/>
          </p:nvPr>
        </p:nvSpPr>
        <p:spPr>
          <a:xfrm>
            <a:off x="4132821" y="7220450"/>
            <a:ext cx="1793239" cy="146194"/>
          </a:xfr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spc="10" dirty="0"/>
              <a:t>2020</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4" name="Holder 4"/>
          <p:cNvSpPr>
            <a:spLocks noGrp="1"/>
          </p:cNvSpPr>
          <p:nvPr>
            <p:ph type="sldNum" sz="quarter" idx="7"/>
          </p:nvPr>
        </p:nvSpPr>
        <p:spPr/>
        <p:txBody>
          <a:bodyPr lIns="0" tIns="0" rIns="0" bIns="0"/>
          <a:lstStyle>
            <a:lvl1pPr>
              <a:defRPr sz="950" b="0" i="0">
                <a:solidFill>
                  <a:srgbClr val="B41F34"/>
                </a:solidFill>
                <a:latin typeface="Arial" panose="02080604020202020204" charset="0"/>
                <a:cs typeface="Arial" panose="02080604020202020204" charset="0"/>
              </a:defRPr>
            </a:lvl1pPr>
          </a:lstStyle>
          <a:p>
            <a:pPr marL="25400">
              <a:lnSpc>
                <a:spcPct val="100000"/>
              </a:lnSpc>
              <a:spcBef>
                <a:spcPts val="25"/>
              </a:spcBef>
            </a:pPr>
            <a:fld id="{81D60167-4931-47E6-BA6A-407CBD079E47}" type="slidenum">
              <a:rPr spc="5" dirty="0"/>
              <a:pPr marL="25400">
                <a:lnSpc>
                  <a:spcPct val="100000"/>
                </a:lnSpc>
                <a:spcBef>
                  <a:spcPts val="25"/>
                </a:spcBef>
              </a:pPr>
              <a:t>‹#›</a:t>
            </a:fld>
            <a:endParaRPr spc="5" dirty="0"/>
          </a:p>
        </p:txBody>
      </p:sp>
      <p:sp>
        <p:nvSpPr>
          <p:cNvPr id="5" name="Holder 5">
            <a:extLst>
              <a:ext uri="{FF2B5EF4-FFF2-40B4-BE49-F238E27FC236}">
                <a16:creationId xmlns:a16="http://schemas.microsoft.com/office/drawing/2014/main" id="{F892A619-B305-4A65-916E-F18495B839CE}"/>
              </a:ext>
            </a:extLst>
          </p:cNvPr>
          <p:cNvSpPr>
            <a:spLocks noGrp="1"/>
          </p:cNvSpPr>
          <p:nvPr>
            <p:ph type="dt" sz="half" idx="6"/>
          </p:nvPr>
        </p:nvSpPr>
        <p:spPr>
          <a:xfrm>
            <a:off x="713740" y="7220450"/>
            <a:ext cx="2562860" cy="584775"/>
          </a:xfr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altLang="zh-CN" spc="5" dirty="0"/>
              <a:t>《</a:t>
            </a:r>
            <a:r>
              <a:rPr lang="zh-CN" altLang="en-US" spc="5" dirty="0"/>
              <a:t>基于</a:t>
            </a:r>
            <a:r>
              <a:rPr lang="en-US" altLang="zh-CN" spc="5" dirty="0"/>
              <a:t>TensorFlow》</a:t>
            </a:r>
            <a:r>
              <a:rPr lang="zh-CN" altLang="en-US" spc="5" dirty="0"/>
              <a:t>技术的双创课程建设</a:t>
            </a:r>
            <a:endParaRPr lang="en-US" spc="5" dirty="0"/>
          </a:p>
        </p:txBody>
      </p:sp>
      <p:sp>
        <p:nvSpPr>
          <p:cNvPr id="6" name="Holder 4">
            <a:extLst>
              <a:ext uri="{FF2B5EF4-FFF2-40B4-BE49-F238E27FC236}">
                <a16:creationId xmlns:a16="http://schemas.microsoft.com/office/drawing/2014/main" id="{9CFD9396-F9AD-44FE-95F2-36611E77462B}"/>
              </a:ext>
            </a:extLst>
          </p:cNvPr>
          <p:cNvSpPr>
            <a:spLocks noGrp="1"/>
          </p:cNvSpPr>
          <p:nvPr>
            <p:ph type="ftr" sz="quarter" idx="5"/>
          </p:nvPr>
        </p:nvSpPr>
        <p:spPr>
          <a:xfrm>
            <a:off x="4132821" y="7220450"/>
            <a:ext cx="1793239" cy="146194"/>
          </a:xfr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spc="10" dirty="0"/>
              <a:t>2020</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57200" y="304800"/>
            <a:ext cx="8063872" cy="523220"/>
          </a:xfrm>
        </p:spPr>
        <p:txBody>
          <a:bodyPr lIns="0" tIns="0" rIns="0" bIns="0"/>
          <a:lstStyle>
            <a:lvl1pPr>
              <a:defRPr sz="3400" b="0" i="0">
                <a:solidFill>
                  <a:schemeClr val="bg1"/>
                </a:solidFill>
                <a:latin typeface="Arial" panose="02080604020202020204" charset="0"/>
                <a:cs typeface="Arial" panose="02080604020202020204" charset="0"/>
              </a:defRPr>
            </a:lvl1pPr>
          </a:lstStyle>
          <a:p>
            <a:endParaRPr dirty="0"/>
          </a:p>
        </p:txBody>
      </p:sp>
      <p:sp>
        <p:nvSpPr>
          <p:cNvPr id="3" name="Holder 3"/>
          <p:cNvSpPr>
            <a:spLocks noGrp="1"/>
          </p:cNvSpPr>
          <p:nvPr>
            <p:ph type="body" idx="1"/>
          </p:nvPr>
        </p:nvSpPr>
        <p:spPr>
          <a:xfrm>
            <a:off x="914400" y="1490027"/>
            <a:ext cx="8581390" cy="4792345"/>
          </a:xfrm>
        </p:spPr>
        <p:txBody>
          <a:bodyPr lIns="0" tIns="0" rIns="0" bIns="0"/>
          <a:lstStyle>
            <a:lvl1pPr>
              <a:defRPr sz="3000" b="0" i="0">
                <a:solidFill>
                  <a:srgbClr val="800000"/>
                </a:solidFill>
                <a:latin typeface="Arial" panose="02080604020202020204" charset="0"/>
                <a:cs typeface="Arial" panose="02080604020202020204" charset="0"/>
              </a:defRPr>
            </a:lvl1pPr>
          </a:lstStyle>
          <a:p>
            <a:endParaRPr dirty="0"/>
          </a:p>
        </p:txBody>
      </p:sp>
      <p:sp>
        <p:nvSpPr>
          <p:cNvPr id="4" name="Holder 4"/>
          <p:cNvSpPr>
            <a:spLocks noGrp="1"/>
          </p:cNvSpPr>
          <p:nvPr>
            <p:ph type="ftr" sz="quarter" idx="5"/>
          </p:nvPr>
        </p:nvSpPr>
        <p:spPr>
          <a:xfrm>
            <a:off x="4132821" y="7220450"/>
            <a:ext cx="1793239" cy="146194"/>
          </a:xfrm>
          <a:prstGeom prst="rect">
            <a:avLst/>
          </a:prstGeo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spc="10" dirty="0"/>
              <a:t>2020</a:t>
            </a:r>
            <a:endParaRPr lang="en-US" dirty="0"/>
          </a:p>
        </p:txBody>
      </p:sp>
      <p:sp>
        <p:nvSpPr>
          <p:cNvPr id="5" name="Holder 5"/>
          <p:cNvSpPr>
            <a:spLocks noGrp="1"/>
          </p:cNvSpPr>
          <p:nvPr>
            <p:ph type="dt" sz="half" idx="6"/>
          </p:nvPr>
        </p:nvSpPr>
        <p:spPr>
          <a:xfrm>
            <a:off x="713740" y="7220450"/>
            <a:ext cx="2562860" cy="584775"/>
          </a:xfrm>
          <a:prstGeom prst="rect">
            <a:avLst/>
          </a:prstGeo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altLang="zh-CN" spc="5" dirty="0"/>
              <a:t>《</a:t>
            </a:r>
            <a:r>
              <a:rPr lang="zh-CN" altLang="en-US" spc="5" dirty="0"/>
              <a:t>基于</a:t>
            </a:r>
            <a:r>
              <a:rPr lang="en-US" altLang="zh-CN" spc="5" dirty="0"/>
              <a:t>TensorFlow》</a:t>
            </a:r>
            <a:r>
              <a:rPr lang="zh-CN" altLang="en-US" spc="5" dirty="0"/>
              <a:t>技术的双创课程建设</a:t>
            </a:r>
            <a:endParaRPr lang="en-US" spc="5" dirty="0"/>
          </a:p>
        </p:txBody>
      </p:sp>
      <p:sp>
        <p:nvSpPr>
          <p:cNvPr id="6" name="Holder 6"/>
          <p:cNvSpPr>
            <a:spLocks noGrp="1"/>
          </p:cNvSpPr>
          <p:nvPr>
            <p:ph type="sldNum" sz="quarter" idx="7"/>
          </p:nvPr>
        </p:nvSpPr>
        <p:spPr/>
        <p:txBody>
          <a:bodyPr lIns="0" tIns="0" rIns="0" bIns="0"/>
          <a:lstStyle>
            <a:lvl1pPr>
              <a:defRPr sz="950" b="0" i="0">
                <a:solidFill>
                  <a:schemeClr val="bg1"/>
                </a:solidFill>
                <a:latin typeface="Arial" panose="02080604020202020204" charset="0"/>
                <a:cs typeface="Arial" panose="02080604020202020204" charset="0"/>
              </a:defRPr>
            </a:lvl1pPr>
          </a:lstStyle>
          <a:p>
            <a:pPr marL="25400">
              <a:spcBef>
                <a:spcPts val="25"/>
              </a:spcBef>
            </a:pPr>
            <a:fld id="{81D60167-4931-47E6-BA6A-407CBD079E47}" type="slidenum">
              <a:rPr lang="en-US" altLang="zh-CN" spc="5" smtClean="0"/>
              <a:pPr marL="25400">
                <a:spcBef>
                  <a:spcPts val="25"/>
                </a:spcBef>
              </a:pPr>
              <a:t>‹#›</a:t>
            </a:fld>
            <a:endParaRPr lang="en-US" altLang="zh-CN"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rgbClr val="B41F34"/>
                </a:solidFill>
                <a:latin typeface="Arial" panose="02080604020202020204" charset="0"/>
                <a:cs typeface="Arial" panose="02080604020202020204" charset="0"/>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p:txBody>
          <a:bodyPr lIns="0" tIns="0" rIns="0" bIns="0"/>
          <a:lstStyle>
            <a:lvl1pPr>
              <a:defRPr sz="950" b="0" i="0">
                <a:solidFill>
                  <a:schemeClr val="bg1"/>
                </a:solidFill>
                <a:latin typeface="Arial" panose="02080604020202020204" charset="0"/>
                <a:cs typeface="Arial" panose="02080604020202020204" charset="0"/>
              </a:defRPr>
            </a:lvl1pPr>
          </a:lstStyle>
          <a:p>
            <a:pPr marL="25400">
              <a:spcBef>
                <a:spcPts val="25"/>
              </a:spcBef>
            </a:pPr>
            <a:fld id="{81D60167-4931-47E6-BA6A-407CBD079E47}" type="slidenum">
              <a:rPr lang="en-US" altLang="zh-CN" spc="5" smtClean="0"/>
              <a:pPr marL="25400">
                <a:spcBef>
                  <a:spcPts val="25"/>
                </a:spcBef>
              </a:pPr>
              <a:t>‹#›</a:t>
            </a:fld>
            <a:endParaRPr lang="en-US" altLang="zh-CN" spc="5" dirty="0"/>
          </a:p>
        </p:txBody>
      </p:sp>
      <p:sp>
        <p:nvSpPr>
          <p:cNvPr id="8" name="Holder 5">
            <a:extLst>
              <a:ext uri="{FF2B5EF4-FFF2-40B4-BE49-F238E27FC236}">
                <a16:creationId xmlns:a16="http://schemas.microsoft.com/office/drawing/2014/main" id="{2661AD8A-7227-452C-8741-6076917831D3}"/>
              </a:ext>
            </a:extLst>
          </p:cNvPr>
          <p:cNvSpPr>
            <a:spLocks noGrp="1"/>
          </p:cNvSpPr>
          <p:nvPr>
            <p:ph type="dt" sz="half" idx="6"/>
          </p:nvPr>
        </p:nvSpPr>
        <p:spPr>
          <a:xfrm>
            <a:off x="713740" y="7220450"/>
            <a:ext cx="2562860" cy="584775"/>
          </a:xfrm>
          <a:prstGeom prst="rect">
            <a:avLst/>
          </a:prstGeo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altLang="zh-CN" spc="5" dirty="0"/>
              <a:t>《</a:t>
            </a:r>
            <a:r>
              <a:rPr lang="zh-CN" altLang="en-US" spc="5" dirty="0"/>
              <a:t>基于</a:t>
            </a:r>
            <a:r>
              <a:rPr lang="en-US" altLang="zh-CN" spc="5" dirty="0"/>
              <a:t>TensorFlow》</a:t>
            </a:r>
            <a:r>
              <a:rPr lang="zh-CN" altLang="en-US" spc="5" dirty="0"/>
              <a:t>技术的双创课程建设</a:t>
            </a:r>
            <a:endParaRPr lang="en-US" spc="5" dirty="0"/>
          </a:p>
        </p:txBody>
      </p:sp>
      <p:sp>
        <p:nvSpPr>
          <p:cNvPr id="9" name="Holder 4">
            <a:extLst>
              <a:ext uri="{FF2B5EF4-FFF2-40B4-BE49-F238E27FC236}">
                <a16:creationId xmlns:a16="http://schemas.microsoft.com/office/drawing/2014/main" id="{D04A1059-C55C-4B73-9CDE-AFDB7DA96659}"/>
              </a:ext>
            </a:extLst>
          </p:cNvPr>
          <p:cNvSpPr>
            <a:spLocks noGrp="1"/>
          </p:cNvSpPr>
          <p:nvPr>
            <p:ph type="ftr" sz="quarter" idx="5"/>
          </p:nvPr>
        </p:nvSpPr>
        <p:spPr>
          <a:xfrm>
            <a:off x="4132821" y="7220450"/>
            <a:ext cx="1793239" cy="146194"/>
          </a:xfr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spc="10" dirty="0"/>
              <a:t>2020</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rgbClr val="B41F34"/>
                </a:solidFill>
                <a:latin typeface="Arial" panose="02080604020202020204" charset="0"/>
                <a:cs typeface="Arial" panose="02080604020202020204" charset="0"/>
              </a:defRPr>
            </a:lvl1pPr>
          </a:lstStyle>
          <a:p>
            <a:endParaRPr/>
          </a:p>
        </p:txBody>
      </p:sp>
      <p:sp>
        <p:nvSpPr>
          <p:cNvPr id="5" name="Holder 5"/>
          <p:cNvSpPr>
            <a:spLocks noGrp="1"/>
          </p:cNvSpPr>
          <p:nvPr>
            <p:ph type="sldNum" sz="quarter" idx="7"/>
          </p:nvPr>
        </p:nvSpPr>
        <p:spPr/>
        <p:txBody>
          <a:bodyPr lIns="0" tIns="0" rIns="0" bIns="0"/>
          <a:lstStyle>
            <a:lvl1pPr>
              <a:defRPr sz="950" b="0" i="0">
                <a:solidFill>
                  <a:schemeClr val="bg1"/>
                </a:solidFill>
                <a:latin typeface="Arial" panose="02080604020202020204" charset="0"/>
                <a:cs typeface="Arial" panose="02080604020202020204" charset="0"/>
              </a:defRPr>
            </a:lvl1pPr>
          </a:lstStyle>
          <a:p>
            <a:pPr marL="25400">
              <a:spcBef>
                <a:spcPts val="25"/>
              </a:spcBef>
            </a:pPr>
            <a:fld id="{81D60167-4931-47E6-BA6A-407CBD079E47}" type="slidenum">
              <a:rPr lang="en-US" altLang="zh-CN" spc="5" smtClean="0"/>
              <a:pPr marL="25400">
                <a:spcBef>
                  <a:spcPts val="25"/>
                </a:spcBef>
              </a:pPr>
              <a:t>‹#›</a:t>
            </a:fld>
            <a:endParaRPr lang="en-US" altLang="zh-CN" spc="5" dirty="0"/>
          </a:p>
        </p:txBody>
      </p:sp>
      <p:sp>
        <p:nvSpPr>
          <p:cNvPr id="6" name="Holder 5">
            <a:extLst>
              <a:ext uri="{FF2B5EF4-FFF2-40B4-BE49-F238E27FC236}">
                <a16:creationId xmlns:a16="http://schemas.microsoft.com/office/drawing/2014/main" id="{B75F0A0C-6165-4BB4-95A2-E38A58D3A29C}"/>
              </a:ext>
            </a:extLst>
          </p:cNvPr>
          <p:cNvSpPr>
            <a:spLocks noGrp="1"/>
          </p:cNvSpPr>
          <p:nvPr>
            <p:ph type="dt" sz="half" idx="6"/>
          </p:nvPr>
        </p:nvSpPr>
        <p:spPr>
          <a:xfrm>
            <a:off x="713740" y="7220450"/>
            <a:ext cx="2562860" cy="584775"/>
          </a:xfrm>
          <a:prstGeom prst="rect">
            <a:avLst/>
          </a:prstGeo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altLang="zh-CN" spc="5" dirty="0"/>
              <a:t>《</a:t>
            </a:r>
            <a:r>
              <a:rPr lang="zh-CN" altLang="en-US" spc="5" dirty="0"/>
              <a:t>基于</a:t>
            </a:r>
            <a:r>
              <a:rPr lang="en-US" altLang="zh-CN" spc="5" dirty="0"/>
              <a:t>TensorFlow》</a:t>
            </a:r>
            <a:r>
              <a:rPr lang="zh-CN" altLang="en-US" spc="5" dirty="0"/>
              <a:t>技术的双创课程建设</a:t>
            </a:r>
            <a:endParaRPr lang="en-US" spc="5" dirty="0"/>
          </a:p>
        </p:txBody>
      </p:sp>
      <p:sp>
        <p:nvSpPr>
          <p:cNvPr id="7" name="Holder 4">
            <a:extLst>
              <a:ext uri="{FF2B5EF4-FFF2-40B4-BE49-F238E27FC236}">
                <a16:creationId xmlns:a16="http://schemas.microsoft.com/office/drawing/2014/main" id="{A7650704-012C-4CAA-AC1E-75CF6C496132}"/>
              </a:ext>
            </a:extLst>
          </p:cNvPr>
          <p:cNvSpPr>
            <a:spLocks noGrp="1"/>
          </p:cNvSpPr>
          <p:nvPr>
            <p:ph type="ftr" sz="quarter" idx="5"/>
          </p:nvPr>
        </p:nvSpPr>
        <p:spPr>
          <a:xfrm>
            <a:off x="4132821" y="7220450"/>
            <a:ext cx="1793239" cy="146194"/>
          </a:xfr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spc="10" dirty="0"/>
              <a:t>2020</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4" name="Holder 4"/>
          <p:cNvSpPr>
            <a:spLocks noGrp="1"/>
          </p:cNvSpPr>
          <p:nvPr>
            <p:ph type="sldNum" sz="quarter" idx="7"/>
          </p:nvPr>
        </p:nvSpPr>
        <p:spPr/>
        <p:txBody>
          <a:bodyPr lIns="0" tIns="0" rIns="0" bIns="0"/>
          <a:lstStyle>
            <a:lvl1pPr>
              <a:defRPr sz="950" b="0" i="0">
                <a:solidFill>
                  <a:schemeClr val="bg1"/>
                </a:solidFill>
                <a:latin typeface="Arial" panose="02080604020202020204" charset="0"/>
                <a:cs typeface="Arial" panose="02080604020202020204" charset="0"/>
              </a:defRPr>
            </a:lvl1pPr>
          </a:lstStyle>
          <a:p>
            <a:pPr marL="25400">
              <a:spcBef>
                <a:spcPts val="25"/>
              </a:spcBef>
            </a:pPr>
            <a:fld id="{81D60167-4931-47E6-BA6A-407CBD079E47}" type="slidenum">
              <a:rPr lang="en-US" altLang="zh-CN" spc="5" smtClean="0"/>
              <a:pPr marL="25400">
                <a:spcBef>
                  <a:spcPts val="25"/>
                </a:spcBef>
              </a:pPr>
              <a:t>‹#›</a:t>
            </a:fld>
            <a:endParaRPr lang="en-US" altLang="zh-CN" spc="5" dirty="0"/>
          </a:p>
        </p:txBody>
      </p:sp>
      <p:sp>
        <p:nvSpPr>
          <p:cNvPr id="5" name="Holder 5">
            <a:extLst>
              <a:ext uri="{FF2B5EF4-FFF2-40B4-BE49-F238E27FC236}">
                <a16:creationId xmlns:a16="http://schemas.microsoft.com/office/drawing/2014/main" id="{9F880738-FAE9-4259-AFB5-B87123A89143}"/>
              </a:ext>
            </a:extLst>
          </p:cNvPr>
          <p:cNvSpPr>
            <a:spLocks noGrp="1"/>
          </p:cNvSpPr>
          <p:nvPr>
            <p:ph type="dt" sz="half" idx="6"/>
          </p:nvPr>
        </p:nvSpPr>
        <p:spPr>
          <a:xfrm>
            <a:off x="713740" y="7220450"/>
            <a:ext cx="2562860" cy="584775"/>
          </a:xfrm>
          <a:prstGeom prst="rect">
            <a:avLst/>
          </a:prstGeo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altLang="zh-CN" spc="5" dirty="0"/>
              <a:t>《</a:t>
            </a:r>
            <a:r>
              <a:rPr lang="zh-CN" altLang="en-US" spc="5" dirty="0"/>
              <a:t>基于</a:t>
            </a:r>
            <a:r>
              <a:rPr lang="en-US" altLang="zh-CN" spc="5" dirty="0"/>
              <a:t>TensorFlow》</a:t>
            </a:r>
            <a:r>
              <a:rPr lang="zh-CN" altLang="en-US" spc="5" dirty="0"/>
              <a:t>技术的双创课程建设</a:t>
            </a:r>
            <a:endParaRPr lang="en-US" spc="5" dirty="0"/>
          </a:p>
        </p:txBody>
      </p:sp>
      <p:sp>
        <p:nvSpPr>
          <p:cNvPr id="6" name="Holder 4">
            <a:extLst>
              <a:ext uri="{FF2B5EF4-FFF2-40B4-BE49-F238E27FC236}">
                <a16:creationId xmlns:a16="http://schemas.microsoft.com/office/drawing/2014/main" id="{BA802D2F-89C3-4D9C-B676-8E4EE1FA10CF}"/>
              </a:ext>
            </a:extLst>
          </p:cNvPr>
          <p:cNvSpPr>
            <a:spLocks noGrp="1"/>
          </p:cNvSpPr>
          <p:nvPr>
            <p:ph type="ftr" sz="quarter" idx="5"/>
          </p:nvPr>
        </p:nvSpPr>
        <p:spPr>
          <a:xfrm>
            <a:off x="4132821" y="7220450"/>
            <a:ext cx="1793239" cy="146194"/>
          </a:xfr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spc="10" dirty="0"/>
              <a:t>2020</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675370" cy="523220"/>
          </a:xfrm>
        </p:spPr>
        <p:txBody>
          <a:bodyPr/>
          <a:lstStyle>
            <a:lvl1pPr>
              <a:defRPr>
                <a:solidFill>
                  <a:schemeClr val="bg1"/>
                </a:solidFill>
              </a:defRPr>
            </a:lvl1pPr>
          </a:lstStyle>
          <a:p>
            <a:r>
              <a:rPr lang="zh-CN" altLang="en-US" dirty="0"/>
              <a:t>单击此处编辑母版标题样式</a:t>
            </a:r>
          </a:p>
        </p:txBody>
      </p:sp>
      <p:sp>
        <p:nvSpPr>
          <p:cNvPr id="6" name="灯片编号占位符 5"/>
          <p:cNvSpPr>
            <a:spLocks noGrp="1"/>
          </p:cNvSpPr>
          <p:nvPr>
            <p:ph type="sldNum" sz="quarter" idx="12"/>
          </p:nvPr>
        </p:nvSpPr>
        <p:spPr>
          <a:xfrm>
            <a:off x="9169387" y="7220450"/>
            <a:ext cx="186690" cy="146194"/>
          </a:xfrm>
        </p:spPr>
        <p:txBody>
          <a:bodyPr/>
          <a:lstStyle/>
          <a:p>
            <a:fld id="{7D9BB5D0-35E4-459D-AEF3-FE4D7C45CC19}" type="slidenum">
              <a:rPr lang="zh-CN" altLang="en-US" smtClean="0"/>
              <a:pPr/>
              <a:t>‹#›</a:t>
            </a:fld>
            <a:endParaRPr lang="zh-CN" altLang="en-US"/>
          </a:p>
        </p:txBody>
      </p:sp>
      <p:sp>
        <p:nvSpPr>
          <p:cNvPr id="8" name="标题 1"/>
          <p:cNvSpPr>
            <a:spLocks noGrp="1"/>
          </p:cNvSpPr>
          <p:nvPr userDrawn="1"/>
        </p:nvSpPr>
        <p:spPr>
          <a:xfrm>
            <a:off x="5239798" y="1403350"/>
            <a:ext cx="4504277" cy="5354320"/>
          </a:xfrm>
          <a:prstGeom prst="rect">
            <a:avLst/>
          </a:prstGeom>
        </p:spPr>
        <p:txBody>
          <a:bodyPr vert="horz" lIns="91440" tIns="45720" rIns="91440" bIns="45720" rtlCol="0" anchor="b">
            <a:normAutofit/>
          </a:bodyPr>
          <a:lstStyle>
            <a:lvl1pPr algn="ctr">
              <a:defRPr sz="6000">
                <a:solidFill>
                  <a:schemeClr val="bg1"/>
                </a:solidFill>
              </a:defRPr>
            </a:lvl1pPr>
          </a:lstStyle>
          <a:p>
            <a:r>
              <a:rPr lang="zh-CN" altLang="en-US" dirty="0"/>
              <a:t>单击此处编辑母版标题样式</a:t>
            </a:r>
          </a:p>
        </p:txBody>
      </p:sp>
      <p:sp>
        <p:nvSpPr>
          <p:cNvPr id="7" name="Holder 5">
            <a:extLst>
              <a:ext uri="{FF2B5EF4-FFF2-40B4-BE49-F238E27FC236}">
                <a16:creationId xmlns:a16="http://schemas.microsoft.com/office/drawing/2014/main" id="{CE0E2F24-1B90-43F2-B228-D63F93CBE1BA}"/>
              </a:ext>
            </a:extLst>
          </p:cNvPr>
          <p:cNvSpPr>
            <a:spLocks noGrp="1"/>
          </p:cNvSpPr>
          <p:nvPr>
            <p:ph type="dt" sz="half" idx="6"/>
          </p:nvPr>
        </p:nvSpPr>
        <p:spPr>
          <a:xfrm>
            <a:off x="713740" y="7220450"/>
            <a:ext cx="2562860" cy="584775"/>
          </a:xfr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altLang="zh-CN" spc="5" dirty="0"/>
              <a:t>《</a:t>
            </a:r>
            <a:r>
              <a:rPr lang="zh-CN" altLang="en-US" spc="5" dirty="0"/>
              <a:t>基于</a:t>
            </a:r>
            <a:r>
              <a:rPr lang="en-US" altLang="zh-CN" spc="5" dirty="0"/>
              <a:t>TensorFlow》</a:t>
            </a:r>
            <a:r>
              <a:rPr lang="zh-CN" altLang="en-US" spc="5" dirty="0"/>
              <a:t>技术的双创课程建设</a:t>
            </a:r>
            <a:endParaRPr lang="en-US" spc="5" dirty="0"/>
          </a:p>
        </p:txBody>
      </p:sp>
      <p:sp>
        <p:nvSpPr>
          <p:cNvPr id="9" name="Holder 4">
            <a:extLst>
              <a:ext uri="{FF2B5EF4-FFF2-40B4-BE49-F238E27FC236}">
                <a16:creationId xmlns:a16="http://schemas.microsoft.com/office/drawing/2014/main" id="{B07C0BFB-E415-4F6A-A1B6-B1365E52D8C8}"/>
              </a:ext>
            </a:extLst>
          </p:cNvPr>
          <p:cNvSpPr>
            <a:spLocks noGrp="1"/>
          </p:cNvSpPr>
          <p:nvPr>
            <p:ph type="ftr" sz="quarter" idx="5"/>
          </p:nvPr>
        </p:nvSpPr>
        <p:spPr>
          <a:xfrm>
            <a:off x="4132821" y="7220450"/>
            <a:ext cx="1793239" cy="146194"/>
          </a:xfr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spc="10" dirty="0"/>
              <a:t>2020</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p:txBody>
          <a:bodyPr lIns="0" tIns="0" rIns="0" bIns="0"/>
          <a:lstStyle>
            <a:lvl1pPr>
              <a:defRPr sz="950" b="0" i="0">
                <a:solidFill>
                  <a:srgbClr val="B41F34"/>
                </a:solidFill>
                <a:latin typeface="Arial" panose="02080604020202020204" charset="0"/>
                <a:cs typeface="Arial" panose="02080604020202020204" charset="0"/>
              </a:defRPr>
            </a:lvl1pPr>
          </a:lstStyle>
          <a:p>
            <a:pPr marL="25400">
              <a:lnSpc>
                <a:spcPct val="100000"/>
              </a:lnSpc>
              <a:spcBef>
                <a:spcPts val="25"/>
              </a:spcBef>
            </a:pPr>
            <a:fld id="{81D60167-4931-47E6-BA6A-407CBD079E47}" type="slidenum">
              <a:rPr spc="5" dirty="0"/>
              <a:pPr marL="25400">
                <a:lnSpc>
                  <a:spcPct val="100000"/>
                </a:lnSpc>
                <a:spcBef>
                  <a:spcPts val="25"/>
                </a:spcBef>
              </a:pPr>
              <a:t>‹#›</a:t>
            </a:fld>
            <a:endParaRPr spc="5" dirty="0"/>
          </a:p>
        </p:txBody>
      </p:sp>
      <p:sp>
        <p:nvSpPr>
          <p:cNvPr id="7" name="Holder 5">
            <a:extLst>
              <a:ext uri="{FF2B5EF4-FFF2-40B4-BE49-F238E27FC236}">
                <a16:creationId xmlns:a16="http://schemas.microsoft.com/office/drawing/2014/main" id="{A8484991-05FF-4D59-8725-CEB239B6AC85}"/>
              </a:ext>
            </a:extLst>
          </p:cNvPr>
          <p:cNvSpPr>
            <a:spLocks noGrp="1"/>
          </p:cNvSpPr>
          <p:nvPr>
            <p:ph type="dt" sz="half" idx="6"/>
          </p:nvPr>
        </p:nvSpPr>
        <p:spPr>
          <a:xfrm>
            <a:off x="713740" y="7220450"/>
            <a:ext cx="2562860" cy="584775"/>
          </a:xfr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altLang="zh-CN" spc="5" dirty="0"/>
              <a:t>《</a:t>
            </a:r>
            <a:r>
              <a:rPr lang="zh-CN" altLang="en-US" spc="5" dirty="0"/>
              <a:t>基于</a:t>
            </a:r>
            <a:r>
              <a:rPr lang="en-US" altLang="zh-CN" spc="5" dirty="0"/>
              <a:t>TensorFlow》</a:t>
            </a:r>
            <a:r>
              <a:rPr lang="zh-CN" altLang="en-US" spc="5" dirty="0"/>
              <a:t>技术的双创课程建设</a:t>
            </a:r>
            <a:endParaRPr lang="en-US" spc="5" dirty="0"/>
          </a:p>
        </p:txBody>
      </p:sp>
      <p:sp>
        <p:nvSpPr>
          <p:cNvPr id="9" name="Holder 4">
            <a:extLst>
              <a:ext uri="{FF2B5EF4-FFF2-40B4-BE49-F238E27FC236}">
                <a16:creationId xmlns:a16="http://schemas.microsoft.com/office/drawing/2014/main" id="{3078D4AC-9E64-42F3-92D0-E520DB6278AA}"/>
              </a:ext>
            </a:extLst>
          </p:cNvPr>
          <p:cNvSpPr>
            <a:spLocks noGrp="1"/>
          </p:cNvSpPr>
          <p:nvPr>
            <p:ph type="ftr" sz="quarter" idx="5"/>
          </p:nvPr>
        </p:nvSpPr>
        <p:spPr>
          <a:xfrm>
            <a:off x="4132821" y="7220450"/>
            <a:ext cx="1793239" cy="146194"/>
          </a:xfr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spc="10" dirty="0"/>
              <a:t>2020</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rgbClr val="B41F34"/>
                </a:solidFill>
                <a:latin typeface="Arial" panose="02080604020202020204" charset="0"/>
                <a:cs typeface="Arial" panose="02080604020202020204" charset="0"/>
              </a:defRPr>
            </a:lvl1pPr>
          </a:lstStyle>
          <a:p>
            <a:endParaRPr/>
          </a:p>
        </p:txBody>
      </p:sp>
      <p:sp>
        <p:nvSpPr>
          <p:cNvPr id="3" name="Holder 3"/>
          <p:cNvSpPr>
            <a:spLocks noGrp="1"/>
          </p:cNvSpPr>
          <p:nvPr>
            <p:ph type="body" idx="1"/>
          </p:nvPr>
        </p:nvSpPr>
        <p:spPr/>
        <p:txBody>
          <a:bodyPr lIns="0" tIns="0" rIns="0" bIns="0"/>
          <a:lstStyle>
            <a:lvl1pPr>
              <a:defRPr sz="3000" b="0" i="0">
                <a:solidFill>
                  <a:srgbClr val="800000"/>
                </a:solidFill>
                <a:latin typeface="Arial" panose="02080604020202020204" charset="0"/>
                <a:cs typeface="Arial" panose="02080604020202020204" charset="0"/>
              </a:defRPr>
            </a:lvl1pPr>
          </a:lstStyle>
          <a:p>
            <a:endParaRPr/>
          </a:p>
        </p:txBody>
      </p:sp>
      <p:sp>
        <p:nvSpPr>
          <p:cNvPr id="6" name="Holder 6"/>
          <p:cNvSpPr>
            <a:spLocks noGrp="1"/>
          </p:cNvSpPr>
          <p:nvPr>
            <p:ph type="sldNum" sz="quarter" idx="7"/>
          </p:nvPr>
        </p:nvSpPr>
        <p:spPr/>
        <p:txBody>
          <a:bodyPr lIns="0" tIns="0" rIns="0" bIns="0"/>
          <a:lstStyle>
            <a:lvl1pPr>
              <a:defRPr sz="950" b="0" i="0">
                <a:solidFill>
                  <a:schemeClr val="bg1"/>
                </a:solidFill>
                <a:latin typeface="Arial" panose="02080604020202020204" charset="0"/>
                <a:cs typeface="Arial" panose="02080604020202020204" charset="0"/>
              </a:defRPr>
            </a:lvl1pPr>
          </a:lstStyle>
          <a:p>
            <a:pPr marL="25400">
              <a:spcBef>
                <a:spcPts val="25"/>
              </a:spcBef>
            </a:pPr>
            <a:fld id="{81D60167-4931-47E6-BA6A-407CBD079E47}" type="slidenum">
              <a:rPr lang="en-US" altLang="zh-CN" spc="5" smtClean="0"/>
              <a:pPr marL="25400">
                <a:spcBef>
                  <a:spcPts val="25"/>
                </a:spcBef>
              </a:pPr>
              <a:t>‹#›</a:t>
            </a:fld>
            <a:endParaRPr lang="en-US" altLang="zh-CN" spc="5" dirty="0"/>
          </a:p>
        </p:txBody>
      </p:sp>
      <p:sp>
        <p:nvSpPr>
          <p:cNvPr id="7" name="Holder 5">
            <a:extLst>
              <a:ext uri="{FF2B5EF4-FFF2-40B4-BE49-F238E27FC236}">
                <a16:creationId xmlns:a16="http://schemas.microsoft.com/office/drawing/2014/main" id="{FBEB0BDE-16F9-4D8F-849A-A9354B412D11}"/>
              </a:ext>
            </a:extLst>
          </p:cNvPr>
          <p:cNvSpPr>
            <a:spLocks noGrp="1"/>
          </p:cNvSpPr>
          <p:nvPr>
            <p:ph type="dt" sz="half" idx="6"/>
          </p:nvPr>
        </p:nvSpPr>
        <p:spPr>
          <a:xfrm>
            <a:off x="713740" y="7220450"/>
            <a:ext cx="2562860" cy="584775"/>
          </a:xfr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altLang="zh-CN" spc="5" dirty="0"/>
              <a:t>《</a:t>
            </a:r>
            <a:r>
              <a:rPr lang="zh-CN" altLang="en-US" spc="5" dirty="0"/>
              <a:t>基于</a:t>
            </a:r>
            <a:r>
              <a:rPr lang="en-US" altLang="zh-CN" spc="5" dirty="0"/>
              <a:t>TensorFlow》</a:t>
            </a:r>
            <a:r>
              <a:rPr lang="zh-CN" altLang="en-US" spc="5" dirty="0"/>
              <a:t>技术的双创课程建设</a:t>
            </a:r>
            <a:endParaRPr lang="en-US" spc="5" dirty="0"/>
          </a:p>
        </p:txBody>
      </p:sp>
      <p:sp>
        <p:nvSpPr>
          <p:cNvPr id="8" name="Holder 4">
            <a:extLst>
              <a:ext uri="{FF2B5EF4-FFF2-40B4-BE49-F238E27FC236}">
                <a16:creationId xmlns:a16="http://schemas.microsoft.com/office/drawing/2014/main" id="{CC0823F7-C0A4-47EF-BD14-6073F96DF613}"/>
              </a:ext>
            </a:extLst>
          </p:cNvPr>
          <p:cNvSpPr>
            <a:spLocks noGrp="1"/>
          </p:cNvSpPr>
          <p:nvPr>
            <p:ph type="ftr" sz="quarter" idx="5"/>
          </p:nvPr>
        </p:nvSpPr>
        <p:spPr>
          <a:xfrm>
            <a:off x="4132821" y="7220450"/>
            <a:ext cx="1793239" cy="146194"/>
          </a:xfr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spc="10" dirty="0"/>
              <a:t>2020</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rgbClr val="B41F34"/>
                </a:solidFill>
                <a:latin typeface="Arial" panose="02080604020202020204" charset="0"/>
                <a:cs typeface="Arial" panose="02080604020202020204" charset="0"/>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p:txBody>
          <a:bodyPr lIns="0" tIns="0" rIns="0" bIns="0"/>
          <a:lstStyle>
            <a:lvl1pPr>
              <a:defRPr sz="950" b="0" i="0">
                <a:solidFill>
                  <a:srgbClr val="B41F34"/>
                </a:solidFill>
                <a:latin typeface="Arial" panose="02080604020202020204" charset="0"/>
                <a:cs typeface="Arial" panose="02080604020202020204" charset="0"/>
              </a:defRPr>
            </a:lvl1pPr>
          </a:lstStyle>
          <a:p>
            <a:pPr marL="25400">
              <a:lnSpc>
                <a:spcPct val="100000"/>
              </a:lnSpc>
              <a:spcBef>
                <a:spcPts val="25"/>
              </a:spcBef>
            </a:pPr>
            <a:fld id="{81D60167-4931-47E6-BA6A-407CBD079E47}" type="slidenum">
              <a:rPr spc="5" dirty="0"/>
              <a:pPr marL="25400">
                <a:lnSpc>
                  <a:spcPct val="100000"/>
                </a:lnSpc>
                <a:spcBef>
                  <a:spcPts val="25"/>
                </a:spcBef>
              </a:pPr>
              <a:t>‹#›</a:t>
            </a:fld>
            <a:endParaRPr spc="5" dirty="0"/>
          </a:p>
        </p:txBody>
      </p:sp>
      <p:sp>
        <p:nvSpPr>
          <p:cNvPr id="8" name="Holder 5">
            <a:extLst>
              <a:ext uri="{FF2B5EF4-FFF2-40B4-BE49-F238E27FC236}">
                <a16:creationId xmlns:a16="http://schemas.microsoft.com/office/drawing/2014/main" id="{5C448A95-640D-4059-AF9D-56B4C79363B8}"/>
              </a:ext>
            </a:extLst>
          </p:cNvPr>
          <p:cNvSpPr>
            <a:spLocks noGrp="1"/>
          </p:cNvSpPr>
          <p:nvPr>
            <p:ph type="dt" sz="half" idx="6"/>
          </p:nvPr>
        </p:nvSpPr>
        <p:spPr>
          <a:xfrm>
            <a:off x="713740" y="7220450"/>
            <a:ext cx="2562860" cy="584775"/>
          </a:xfr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altLang="zh-CN" spc="5" dirty="0"/>
              <a:t>《</a:t>
            </a:r>
            <a:r>
              <a:rPr lang="zh-CN" altLang="en-US" spc="5" dirty="0"/>
              <a:t>基于</a:t>
            </a:r>
            <a:r>
              <a:rPr lang="en-US" altLang="zh-CN" spc="5" dirty="0"/>
              <a:t>TensorFlow》</a:t>
            </a:r>
            <a:r>
              <a:rPr lang="zh-CN" altLang="en-US" spc="5" dirty="0"/>
              <a:t>技术的双创课程建设</a:t>
            </a:r>
            <a:endParaRPr lang="en-US" spc="5" dirty="0"/>
          </a:p>
        </p:txBody>
      </p:sp>
      <p:sp>
        <p:nvSpPr>
          <p:cNvPr id="9" name="Holder 4">
            <a:extLst>
              <a:ext uri="{FF2B5EF4-FFF2-40B4-BE49-F238E27FC236}">
                <a16:creationId xmlns:a16="http://schemas.microsoft.com/office/drawing/2014/main" id="{0F61119D-7987-4F3C-A9EE-FF4429B9E0AD}"/>
              </a:ext>
            </a:extLst>
          </p:cNvPr>
          <p:cNvSpPr>
            <a:spLocks noGrp="1"/>
          </p:cNvSpPr>
          <p:nvPr>
            <p:ph type="ftr" sz="quarter" idx="5"/>
          </p:nvPr>
        </p:nvSpPr>
        <p:spPr>
          <a:xfrm>
            <a:off x="4132821" y="7220450"/>
            <a:ext cx="1793239" cy="146194"/>
          </a:xfr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spc="10" dirty="0"/>
              <a:t>2020</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97263" y="2579623"/>
            <a:ext cx="8063872" cy="1070610"/>
          </a:xfrm>
          <a:prstGeom prst="rect">
            <a:avLst/>
          </a:prstGeom>
        </p:spPr>
        <p:txBody>
          <a:bodyPr wrap="square" lIns="0" tIns="0" rIns="0" bIns="0">
            <a:spAutoFit/>
          </a:bodyPr>
          <a:lstStyle>
            <a:lvl1pPr>
              <a:defRPr sz="3400" b="0" i="0">
                <a:solidFill>
                  <a:srgbClr val="B41F34"/>
                </a:solidFill>
                <a:latin typeface="Arial" panose="02080604020202020204" charset="0"/>
                <a:cs typeface="Arial" panose="02080604020202020204" charset="0"/>
              </a:defRPr>
            </a:lvl1pPr>
          </a:lstStyle>
          <a:p>
            <a:endParaRPr/>
          </a:p>
        </p:txBody>
      </p:sp>
      <p:sp>
        <p:nvSpPr>
          <p:cNvPr id="3" name="Holder 3"/>
          <p:cNvSpPr>
            <a:spLocks noGrp="1"/>
          </p:cNvSpPr>
          <p:nvPr>
            <p:ph type="body" idx="1"/>
          </p:nvPr>
        </p:nvSpPr>
        <p:spPr>
          <a:xfrm>
            <a:off x="713740" y="1364158"/>
            <a:ext cx="8581390" cy="4792345"/>
          </a:xfrm>
          <a:prstGeom prst="rect">
            <a:avLst/>
          </a:prstGeom>
        </p:spPr>
        <p:txBody>
          <a:bodyPr wrap="square" lIns="0" tIns="0" rIns="0" bIns="0">
            <a:spAutoFit/>
          </a:bodyPr>
          <a:lstStyle>
            <a:lvl1pPr>
              <a:defRPr sz="3000" b="0" i="0">
                <a:solidFill>
                  <a:srgbClr val="800000"/>
                </a:solidFill>
                <a:latin typeface="Arial" panose="02080604020202020204" charset="0"/>
                <a:cs typeface="Arial" panose="02080604020202020204" charset="0"/>
              </a:defRPr>
            </a:lvl1pPr>
          </a:lstStyle>
          <a:p>
            <a:endParaRPr dirty="0"/>
          </a:p>
        </p:txBody>
      </p:sp>
      <p:sp>
        <p:nvSpPr>
          <p:cNvPr id="6" name="Holder 6"/>
          <p:cNvSpPr>
            <a:spLocks noGrp="1"/>
          </p:cNvSpPr>
          <p:nvPr>
            <p:ph type="sldNum" sz="quarter" idx="7"/>
          </p:nvPr>
        </p:nvSpPr>
        <p:spPr>
          <a:xfrm>
            <a:off x="9169387" y="7220450"/>
            <a:ext cx="186690" cy="146194"/>
          </a:xfrm>
          <a:prstGeom prst="rect">
            <a:avLst/>
          </a:prstGeom>
        </p:spPr>
        <p:txBody>
          <a:bodyPr wrap="square" lIns="0" tIns="0" rIns="0" bIns="0">
            <a:spAutoFit/>
          </a:bodyPr>
          <a:lstStyle>
            <a:lvl1pPr>
              <a:defRPr sz="950" b="0" i="0">
                <a:solidFill>
                  <a:schemeClr val="bg1"/>
                </a:solidFill>
                <a:latin typeface="Arial" panose="02080604020202020204" charset="0"/>
                <a:cs typeface="Arial" panose="02080604020202020204" charset="0"/>
              </a:defRPr>
            </a:lvl1pPr>
          </a:lstStyle>
          <a:p>
            <a:pPr marL="25400">
              <a:spcBef>
                <a:spcPts val="25"/>
              </a:spcBef>
            </a:pPr>
            <a:fld id="{81D60167-4931-47E6-BA6A-407CBD079E47}" type="slidenum">
              <a:rPr lang="en-US" altLang="zh-CN" spc="5" smtClean="0"/>
              <a:pPr marL="25400">
                <a:spcBef>
                  <a:spcPts val="25"/>
                </a:spcBef>
              </a:pPr>
              <a:t>‹#›</a:t>
            </a:fld>
            <a:endParaRPr lang="en-US" altLang="zh-CN" spc="5" dirty="0"/>
          </a:p>
        </p:txBody>
      </p:sp>
      <p:sp>
        <p:nvSpPr>
          <p:cNvPr id="9" name="Holder 4">
            <a:extLst>
              <a:ext uri="{FF2B5EF4-FFF2-40B4-BE49-F238E27FC236}">
                <a16:creationId xmlns:a16="http://schemas.microsoft.com/office/drawing/2014/main" id="{C83827B1-07FE-4B35-97A6-9CB51D35D1C6}"/>
              </a:ext>
            </a:extLst>
          </p:cNvPr>
          <p:cNvSpPr>
            <a:spLocks noGrp="1"/>
          </p:cNvSpPr>
          <p:nvPr>
            <p:ph type="ftr" sz="quarter" idx="3"/>
          </p:nvPr>
        </p:nvSpPr>
        <p:spPr>
          <a:xfrm>
            <a:off x="4132821" y="7220450"/>
            <a:ext cx="1793239" cy="146194"/>
          </a:xfrm>
          <a:prstGeom prst="rect">
            <a:avLst/>
          </a:prstGeo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spc="10" dirty="0"/>
              <a:t>2020</a:t>
            </a:r>
            <a:endParaRPr lang="en-US" dirty="0"/>
          </a:p>
        </p:txBody>
      </p:sp>
      <p:pic>
        <p:nvPicPr>
          <p:cNvPr id="11" name="image03.png">
            <a:extLst>
              <a:ext uri="{FF2B5EF4-FFF2-40B4-BE49-F238E27FC236}">
                <a16:creationId xmlns:a16="http://schemas.microsoft.com/office/drawing/2014/main" id="{8E8DC14A-37AA-4A20-BAF2-76255E1917C3}"/>
              </a:ext>
            </a:extLst>
          </p:cNvPr>
          <p:cNvPicPr/>
          <p:nvPr userDrawn="1"/>
        </p:nvPicPr>
        <p:blipFill>
          <a:blip r:embed="rId8">
            <a:extLst>
              <a:ext uri="{28A0092B-C50C-407E-A947-70E740481C1C}">
                <a14:useLocalDpi xmlns:a14="http://schemas.microsoft.com/office/drawing/2010/main" val="0"/>
              </a:ext>
            </a:extLst>
          </a:blip>
          <a:srcRect/>
          <a:stretch>
            <a:fillRect/>
          </a:stretch>
        </p:blipFill>
        <p:spPr>
          <a:xfrm>
            <a:off x="8600440" y="6420026"/>
            <a:ext cx="1389380" cy="486410"/>
          </a:xfrm>
          <a:prstGeom prst="rect">
            <a:avLst/>
          </a:prstGeom>
          <a:ln/>
        </p:spPr>
      </p:pic>
      <p:sp>
        <p:nvSpPr>
          <p:cNvPr id="8" name="Holder 5">
            <a:extLst>
              <a:ext uri="{FF2B5EF4-FFF2-40B4-BE49-F238E27FC236}">
                <a16:creationId xmlns:a16="http://schemas.microsoft.com/office/drawing/2014/main" id="{4BF6615A-33B4-4D84-88BF-A733CAD2270E}"/>
              </a:ext>
            </a:extLst>
          </p:cNvPr>
          <p:cNvSpPr>
            <a:spLocks noGrp="1"/>
          </p:cNvSpPr>
          <p:nvPr>
            <p:ph type="dt" sz="half" idx="2"/>
          </p:nvPr>
        </p:nvSpPr>
        <p:spPr>
          <a:xfrm>
            <a:off x="713740" y="7205997"/>
            <a:ext cx="2715260" cy="261603"/>
          </a:xfrm>
          <a:prstGeom prst="rect">
            <a:avLst/>
          </a:prstGeo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altLang="zh-CN" spc="5" dirty="0"/>
              <a:t>《</a:t>
            </a:r>
            <a:r>
              <a:rPr lang="zh-CN" altLang="en-US" spc="5" dirty="0"/>
              <a:t>基于</a:t>
            </a:r>
            <a:r>
              <a:rPr lang="en-US" altLang="zh-CN" spc="5" dirty="0"/>
              <a:t>TensorFlow》</a:t>
            </a:r>
            <a:r>
              <a:rPr lang="zh-CN" altLang="en-US" spc="5" dirty="0"/>
              <a:t>技术的双创课程建设</a:t>
            </a:r>
            <a:endParaRPr lang="en-US" spc="5"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97263" y="2579623"/>
            <a:ext cx="8063872" cy="1070610"/>
          </a:xfrm>
          <a:prstGeom prst="rect">
            <a:avLst/>
          </a:prstGeom>
        </p:spPr>
        <p:txBody>
          <a:bodyPr wrap="square" lIns="0" tIns="0" rIns="0" bIns="0">
            <a:spAutoFit/>
          </a:bodyPr>
          <a:lstStyle>
            <a:lvl1pPr>
              <a:defRPr sz="3400" b="0" i="0">
                <a:solidFill>
                  <a:srgbClr val="B41F34"/>
                </a:solidFill>
                <a:latin typeface="Arial" panose="02080604020202020204" charset="0"/>
                <a:cs typeface="Arial" panose="02080604020202020204" charset="0"/>
              </a:defRPr>
            </a:lvl1pPr>
          </a:lstStyle>
          <a:p>
            <a:endParaRPr/>
          </a:p>
        </p:txBody>
      </p:sp>
      <p:sp>
        <p:nvSpPr>
          <p:cNvPr id="3" name="Holder 3"/>
          <p:cNvSpPr>
            <a:spLocks noGrp="1"/>
          </p:cNvSpPr>
          <p:nvPr>
            <p:ph type="body" idx="1"/>
          </p:nvPr>
        </p:nvSpPr>
        <p:spPr>
          <a:xfrm>
            <a:off x="713740" y="1364158"/>
            <a:ext cx="8581390" cy="4792345"/>
          </a:xfrm>
          <a:prstGeom prst="rect">
            <a:avLst/>
          </a:prstGeom>
        </p:spPr>
        <p:txBody>
          <a:bodyPr wrap="square" lIns="0" tIns="0" rIns="0" bIns="0">
            <a:spAutoFit/>
          </a:bodyPr>
          <a:lstStyle>
            <a:lvl1pPr>
              <a:defRPr sz="3000" b="0" i="0">
                <a:solidFill>
                  <a:srgbClr val="800000"/>
                </a:solidFill>
                <a:latin typeface="Arial" panose="02080604020202020204" charset="0"/>
                <a:cs typeface="Arial" panose="02080604020202020204" charset="0"/>
              </a:defRPr>
            </a:lvl1pPr>
          </a:lstStyle>
          <a:p>
            <a:endParaRPr dirty="0"/>
          </a:p>
        </p:txBody>
      </p:sp>
      <p:sp>
        <p:nvSpPr>
          <p:cNvPr id="6" name="Holder 6"/>
          <p:cNvSpPr>
            <a:spLocks noGrp="1"/>
          </p:cNvSpPr>
          <p:nvPr>
            <p:ph type="sldNum" sz="quarter" idx="7"/>
          </p:nvPr>
        </p:nvSpPr>
        <p:spPr>
          <a:xfrm>
            <a:off x="9169387" y="7220450"/>
            <a:ext cx="186690" cy="146194"/>
          </a:xfrm>
          <a:prstGeom prst="rect">
            <a:avLst/>
          </a:prstGeom>
        </p:spPr>
        <p:txBody>
          <a:bodyPr wrap="square" lIns="0" tIns="0" rIns="0" bIns="0">
            <a:spAutoFit/>
          </a:bodyPr>
          <a:lstStyle>
            <a:lvl1pPr>
              <a:defRPr sz="950" b="0" i="0">
                <a:solidFill>
                  <a:schemeClr val="bg1"/>
                </a:solidFill>
                <a:latin typeface="Arial" panose="02080604020202020204" charset="0"/>
                <a:cs typeface="Arial" panose="02080604020202020204" charset="0"/>
              </a:defRPr>
            </a:lvl1pPr>
          </a:lstStyle>
          <a:p>
            <a:pPr marL="25400">
              <a:spcBef>
                <a:spcPts val="25"/>
              </a:spcBef>
            </a:pPr>
            <a:fld id="{81D60167-4931-47E6-BA6A-407CBD079E47}" type="slidenum">
              <a:rPr lang="en-US" altLang="zh-CN" spc="5" smtClean="0"/>
              <a:pPr marL="25400">
                <a:spcBef>
                  <a:spcPts val="25"/>
                </a:spcBef>
              </a:pPr>
              <a:t>‹#›</a:t>
            </a:fld>
            <a:endParaRPr lang="en-US" altLang="zh-CN" spc="5" dirty="0"/>
          </a:p>
        </p:txBody>
      </p:sp>
      <p:sp>
        <p:nvSpPr>
          <p:cNvPr id="7" name="Holder 5">
            <a:extLst>
              <a:ext uri="{FF2B5EF4-FFF2-40B4-BE49-F238E27FC236}">
                <a16:creationId xmlns:a16="http://schemas.microsoft.com/office/drawing/2014/main" id="{36DE286E-03EF-4F3F-B800-8A2F9E399864}"/>
              </a:ext>
            </a:extLst>
          </p:cNvPr>
          <p:cNvSpPr>
            <a:spLocks noGrp="1"/>
          </p:cNvSpPr>
          <p:nvPr>
            <p:ph type="dt" sz="half" idx="2"/>
          </p:nvPr>
        </p:nvSpPr>
        <p:spPr>
          <a:xfrm>
            <a:off x="713740" y="7220450"/>
            <a:ext cx="2562860" cy="584775"/>
          </a:xfrm>
          <a:prstGeom prst="rect">
            <a:avLst/>
          </a:prstGeo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altLang="zh-CN" spc="5" dirty="0"/>
              <a:t>《</a:t>
            </a:r>
            <a:r>
              <a:rPr lang="zh-CN" altLang="en-US" spc="5" dirty="0"/>
              <a:t>基于</a:t>
            </a:r>
            <a:r>
              <a:rPr lang="en-US" altLang="zh-CN" spc="5" dirty="0"/>
              <a:t>TensorFlow》</a:t>
            </a:r>
            <a:r>
              <a:rPr lang="zh-CN" altLang="en-US" spc="5" dirty="0"/>
              <a:t>技术的双创课程建设</a:t>
            </a:r>
            <a:endParaRPr lang="en-US" spc="5" dirty="0"/>
          </a:p>
        </p:txBody>
      </p:sp>
      <p:sp>
        <p:nvSpPr>
          <p:cNvPr id="8" name="Holder 4">
            <a:extLst>
              <a:ext uri="{FF2B5EF4-FFF2-40B4-BE49-F238E27FC236}">
                <a16:creationId xmlns:a16="http://schemas.microsoft.com/office/drawing/2014/main" id="{B72E503D-2C45-483B-B0D9-0BCC2ADE9770}"/>
              </a:ext>
            </a:extLst>
          </p:cNvPr>
          <p:cNvSpPr>
            <a:spLocks noGrp="1"/>
          </p:cNvSpPr>
          <p:nvPr>
            <p:ph type="ftr" sz="quarter" idx="3"/>
          </p:nvPr>
        </p:nvSpPr>
        <p:spPr>
          <a:xfrm>
            <a:off x="4132821" y="7220450"/>
            <a:ext cx="1793239" cy="146194"/>
          </a:xfrm>
          <a:prstGeom prst="rect">
            <a:avLst/>
          </a:prstGeom>
        </p:spPr>
        <p:txBody>
          <a:bodyPr lIns="0" tIns="0" rIns="0" bIns="0"/>
          <a:lstStyle>
            <a:lvl1pPr>
              <a:defRPr sz="950" b="0" i="0">
                <a:solidFill>
                  <a:schemeClr val="bg1"/>
                </a:solidFill>
                <a:latin typeface="Arial" panose="02080604020202020204" charset="0"/>
                <a:cs typeface="Arial" panose="02080604020202020204" charset="0"/>
              </a:defRPr>
            </a:lvl1pPr>
          </a:lstStyle>
          <a:p>
            <a:pPr marL="12700">
              <a:spcBef>
                <a:spcPts val="25"/>
              </a:spcBef>
            </a:pPr>
            <a:r>
              <a:rPr lang="en-US" spc="10" dirty="0"/>
              <a:t>2020</a:t>
            </a:r>
            <a:endParaRPr lang="en-US" dirty="0"/>
          </a:p>
        </p:txBody>
      </p:sp>
      <p:pic>
        <p:nvPicPr>
          <p:cNvPr id="9" name="image03.png">
            <a:extLst>
              <a:ext uri="{FF2B5EF4-FFF2-40B4-BE49-F238E27FC236}">
                <a16:creationId xmlns:a16="http://schemas.microsoft.com/office/drawing/2014/main" id="{F440BA02-12BB-4060-9199-01A665C0D70B}"/>
              </a:ext>
            </a:extLst>
          </p:cNvPr>
          <p:cNvPicPr/>
          <p:nvPr userDrawn="1"/>
        </p:nvPicPr>
        <p:blipFill>
          <a:blip r:embed="rId9">
            <a:extLst>
              <a:ext uri="{28A0092B-C50C-407E-A947-70E740481C1C}">
                <a14:useLocalDpi xmlns:a14="http://schemas.microsoft.com/office/drawing/2010/main" val="0"/>
              </a:ext>
            </a:extLst>
          </a:blip>
          <a:srcRect/>
          <a:stretch>
            <a:fillRect/>
          </a:stretch>
        </p:blipFill>
        <p:spPr>
          <a:xfrm>
            <a:off x="8600440" y="6420026"/>
            <a:ext cx="1389380" cy="486410"/>
          </a:xfrm>
          <a:prstGeom prst="rect">
            <a:avLst/>
          </a:prstGeom>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30863036-D6BC-4C9A-B158-7A01842921AE}"/>
              </a:ext>
            </a:extLst>
          </p:cNvPr>
          <p:cNvSpPr>
            <a:spLocks noGrp="1"/>
          </p:cNvSpPr>
          <p:nvPr>
            <p:ph type="ctrTitle"/>
          </p:nvPr>
        </p:nvSpPr>
        <p:spPr>
          <a:xfrm>
            <a:off x="5181600" y="485215"/>
            <a:ext cx="3280410" cy="246221"/>
          </a:xfrm>
        </p:spPr>
        <p:txBody>
          <a:bodyPr/>
          <a:lstStyle/>
          <a:p>
            <a:r>
              <a:rPr lang="zh-CN" altLang="en-US" sz="1600" b="1" dirty="0">
                <a:solidFill>
                  <a:srgbClr val="FFFF00"/>
                </a:solidFill>
              </a:rPr>
              <a:t>基于</a:t>
            </a:r>
            <a:r>
              <a:rPr lang="en-US" altLang="zh-CN" sz="1600" b="1" dirty="0">
                <a:solidFill>
                  <a:srgbClr val="FFFF00"/>
                </a:solidFill>
              </a:rPr>
              <a:t>TensorFlow</a:t>
            </a:r>
            <a:r>
              <a:rPr lang="zh-CN" altLang="en-US" sz="1600" b="1" dirty="0">
                <a:solidFill>
                  <a:srgbClr val="FFFF00"/>
                </a:solidFill>
              </a:rPr>
              <a:t>的公共选修课建设</a:t>
            </a:r>
          </a:p>
        </p:txBody>
      </p:sp>
      <p:sp>
        <p:nvSpPr>
          <p:cNvPr id="5" name="副标题 4">
            <a:extLst>
              <a:ext uri="{FF2B5EF4-FFF2-40B4-BE49-F238E27FC236}">
                <a16:creationId xmlns:a16="http://schemas.microsoft.com/office/drawing/2014/main" id="{17C066CD-58B7-4D9F-854B-AE8F00E35484}"/>
              </a:ext>
            </a:extLst>
          </p:cNvPr>
          <p:cNvSpPr>
            <a:spLocks noGrp="1"/>
          </p:cNvSpPr>
          <p:nvPr>
            <p:ph type="subTitle" idx="4"/>
          </p:nvPr>
        </p:nvSpPr>
        <p:spPr>
          <a:xfrm>
            <a:off x="1508760" y="6172200"/>
            <a:ext cx="7040880" cy="738664"/>
          </a:xfrm>
        </p:spPr>
        <p:txBody>
          <a:bodyPr/>
          <a:lstStyle/>
          <a:p>
            <a:pPr algn="ctr"/>
            <a:r>
              <a:rPr lang="zh-CN" altLang="zh-CN" sz="1800" kern="0" dirty="0">
                <a:solidFill>
                  <a:srgbClr val="2F5496"/>
                </a:solidFill>
                <a:effectLst/>
                <a:latin typeface="等线" panose="02010600030101010101" pitchFamily="2" charset="-122"/>
                <a:ea typeface="等线 Light" panose="02010600030101010101" pitchFamily="2" charset="-122"/>
                <a:cs typeface="Times New Roman" panose="02020603050405020304" pitchFamily="18" charset="0"/>
              </a:rPr>
              <a:t>Sponsered by GOOGLE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6" name="文本框 5">
            <a:extLst>
              <a:ext uri="{FF2B5EF4-FFF2-40B4-BE49-F238E27FC236}">
                <a16:creationId xmlns:a16="http://schemas.microsoft.com/office/drawing/2014/main" id="{D4048B48-1A06-45B9-8DF4-8CE12AD09880}"/>
              </a:ext>
            </a:extLst>
          </p:cNvPr>
          <p:cNvSpPr txBox="1"/>
          <p:nvPr/>
        </p:nvSpPr>
        <p:spPr>
          <a:xfrm>
            <a:off x="754380" y="381000"/>
            <a:ext cx="3970020" cy="376321"/>
          </a:xfrm>
          <a:prstGeom prst="rect">
            <a:avLst/>
          </a:prstGeom>
          <a:noFill/>
        </p:spPr>
        <p:txBody>
          <a:bodyPr wrap="square" rtlCol="0">
            <a:spAutoFit/>
          </a:bodyPr>
          <a:lstStyle/>
          <a:p>
            <a:pPr>
              <a:lnSpc>
                <a:spcPct val="107000"/>
              </a:lnSpc>
              <a:spcBef>
                <a:spcPts val="1200"/>
              </a:spcBef>
            </a:pPr>
            <a:r>
              <a:rPr lang="zh-CN" altLang="zh-CN" sz="1800" b="1" dirty="0">
                <a:solidFill>
                  <a:schemeClr val="bg1"/>
                </a:solidFill>
                <a:effectLst/>
                <a:latin typeface="等线 Light" panose="02010600030101010101" pitchFamily="2" charset="-122"/>
                <a:ea typeface="等线 Light" panose="02010600030101010101" pitchFamily="2" charset="-122"/>
                <a:cs typeface="Times New Roman" panose="02020603050405020304" pitchFamily="18" charset="0"/>
              </a:rPr>
              <a:t>20</a:t>
            </a:r>
            <a:r>
              <a:rPr lang="en-US" altLang="zh-CN" sz="1800" b="1" dirty="0">
                <a:solidFill>
                  <a:schemeClr val="bg1"/>
                </a:solidFill>
                <a:effectLst/>
                <a:latin typeface="等线 Light" panose="02010600030101010101" pitchFamily="2" charset="-122"/>
                <a:ea typeface="等线 Light" panose="02010600030101010101" pitchFamily="2" charset="-122"/>
                <a:cs typeface="Times New Roman" panose="02020603050405020304" pitchFamily="18" charset="0"/>
              </a:rPr>
              <a:t>22</a:t>
            </a:r>
            <a:r>
              <a:rPr lang="zh-CN" altLang="zh-CN" sz="1800" b="1" dirty="0">
                <a:solidFill>
                  <a:schemeClr val="bg1"/>
                </a:solidFill>
                <a:effectLst/>
                <a:latin typeface="等线 Light" panose="02010600030101010101" pitchFamily="2" charset="-122"/>
                <a:ea typeface="等线 Light" panose="02010600030101010101" pitchFamily="2" charset="-122"/>
                <a:cs typeface="Times New Roman" panose="02020603050405020304" pitchFamily="18" charset="0"/>
              </a:rPr>
              <a:t>年教育部产学研项目</a:t>
            </a:r>
          </a:p>
        </p:txBody>
      </p:sp>
      <p:sp>
        <p:nvSpPr>
          <p:cNvPr id="3" name="文本框 2">
            <a:extLst>
              <a:ext uri="{FF2B5EF4-FFF2-40B4-BE49-F238E27FC236}">
                <a16:creationId xmlns:a16="http://schemas.microsoft.com/office/drawing/2014/main" id="{CC3AD1FE-48FA-36A9-4368-332C4F664497}"/>
              </a:ext>
            </a:extLst>
          </p:cNvPr>
          <p:cNvSpPr txBox="1"/>
          <p:nvPr/>
        </p:nvSpPr>
        <p:spPr>
          <a:xfrm>
            <a:off x="3086100" y="1828800"/>
            <a:ext cx="4191000" cy="369332"/>
          </a:xfrm>
          <a:prstGeom prst="rect">
            <a:avLst/>
          </a:prstGeom>
          <a:noFill/>
        </p:spPr>
        <p:txBody>
          <a:bodyPr wrap="square">
            <a:spAutoFit/>
          </a:bodyPr>
          <a:lstStyle/>
          <a:p>
            <a:pPr algn="l"/>
            <a:r>
              <a:rPr lang="zh-CN" altLang="en-US" b="1" i="0" dirty="0">
                <a:solidFill>
                  <a:srgbClr val="000000"/>
                </a:solidFill>
                <a:effectLst/>
                <a:latin typeface="Helvetica Neue"/>
              </a:rPr>
              <a:t>使用</a:t>
            </a:r>
            <a:r>
              <a:rPr lang="en-US" altLang="zh-CN" b="1" i="0" dirty="0">
                <a:solidFill>
                  <a:srgbClr val="000000"/>
                </a:solidFill>
                <a:effectLst/>
                <a:latin typeface="Helvetica Neue"/>
              </a:rPr>
              <a:t>TensorFlow</a:t>
            </a:r>
            <a:r>
              <a:rPr lang="zh-CN" altLang="en-US" b="1" i="0" dirty="0">
                <a:solidFill>
                  <a:srgbClr val="000000"/>
                </a:solidFill>
                <a:effectLst/>
                <a:latin typeface="Helvetica Neue"/>
              </a:rPr>
              <a:t>和</a:t>
            </a:r>
            <a:r>
              <a:rPr lang="en-US" altLang="zh-CN" b="1" i="0" dirty="0" err="1">
                <a:solidFill>
                  <a:srgbClr val="000000"/>
                </a:solidFill>
                <a:effectLst/>
                <a:latin typeface="Helvetica Neue"/>
              </a:rPr>
              <a:t>Keras</a:t>
            </a:r>
            <a:r>
              <a:rPr lang="zh-CN" altLang="en-US" b="1" i="0" dirty="0">
                <a:solidFill>
                  <a:srgbClr val="000000"/>
                </a:solidFill>
                <a:effectLst/>
                <a:latin typeface="Helvetica Neue"/>
              </a:rPr>
              <a:t>构建推荐系统</a:t>
            </a:r>
          </a:p>
        </p:txBody>
      </p:sp>
    </p:spTree>
    <p:extLst>
      <p:ext uri="{BB962C8B-B14F-4D97-AF65-F5344CB8AC3E}">
        <p14:creationId xmlns:p14="http://schemas.microsoft.com/office/powerpoint/2010/main" val="1855602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3D4282-75EE-3D3D-B6A8-D1367B667E13}"/>
              </a:ext>
            </a:extLst>
          </p:cNvPr>
          <p:cNvSpPr>
            <a:spLocks noGrp="1"/>
          </p:cNvSpPr>
          <p:nvPr>
            <p:ph type="title"/>
          </p:nvPr>
        </p:nvSpPr>
        <p:spPr>
          <a:xfrm>
            <a:off x="457200" y="304800"/>
            <a:ext cx="9296400" cy="1046440"/>
          </a:xfrm>
        </p:spPr>
        <p:txBody>
          <a:bodyPr/>
          <a:lstStyle/>
          <a:p>
            <a:r>
              <a:rPr lang="zh-CN" altLang="en-US" dirty="0"/>
              <a:t>使用</a:t>
            </a:r>
            <a:r>
              <a:rPr lang="en-US" altLang="zh-CN" dirty="0" err="1"/>
              <a:t>TensorFlowDatasets</a:t>
            </a:r>
            <a:r>
              <a:rPr lang="zh-CN" altLang="en-US" dirty="0"/>
              <a:t>构建数据输入管道</a:t>
            </a:r>
          </a:p>
        </p:txBody>
      </p:sp>
      <p:sp>
        <p:nvSpPr>
          <p:cNvPr id="3" name="文本占位符 2">
            <a:extLst>
              <a:ext uri="{FF2B5EF4-FFF2-40B4-BE49-F238E27FC236}">
                <a16:creationId xmlns:a16="http://schemas.microsoft.com/office/drawing/2014/main" id="{95E631EA-037A-5A6D-551A-4D2BD1D4D31F}"/>
              </a:ext>
            </a:extLst>
          </p:cNvPr>
          <p:cNvSpPr>
            <a:spLocks noGrp="1"/>
          </p:cNvSpPr>
          <p:nvPr>
            <p:ph type="body" idx="1"/>
          </p:nvPr>
        </p:nvSpPr>
        <p:spPr>
          <a:xfrm>
            <a:off x="914400" y="1490027"/>
            <a:ext cx="8581390" cy="4154984"/>
          </a:xfrm>
        </p:spPr>
        <p:txBody>
          <a:bodyPr/>
          <a:lstStyle/>
          <a:p>
            <a:pPr algn="l"/>
            <a:r>
              <a:rPr lang="en-US" altLang="zh-CN" b="0" i="0" dirty="0">
                <a:solidFill>
                  <a:srgbClr val="000000"/>
                </a:solidFill>
                <a:effectLst/>
                <a:latin typeface="Helvetica Neue"/>
              </a:rPr>
              <a:t>TensorFlow </a:t>
            </a:r>
            <a:r>
              <a:rPr lang="zh-CN" altLang="en-US" b="0" i="0" dirty="0">
                <a:solidFill>
                  <a:srgbClr val="000000"/>
                </a:solidFill>
                <a:effectLst/>
                <a:latin typeface="Helvetica Neue"/>
              </a:rPr>
              <a:t>数据集（</a:t>
            </a:r>
            <a:r>
              <a:rPr lang="en-US" altLang="zh-CN" b="0" i="0" dirty="0">
                <a:solidFill>
                  <a:srgbClr val="000000"/>
                </a:solidFill>
                <a:effectLst/>
                <a:latin typeface="Helvetica Neue"/>
              </a:rPr>
              <a:t>TFDS </a:t>
            </a:r>
            <a:r>
              <a:rPr lang="zh-CN" altLang="en-US" b="0" i="0" dirty="0">
                <a:solidFill>
                  <a:srgbClr val="000000"/>
                </a:solidFill>
                <a:effectLst/>
                <a:latin typeface="Helvetica Neue"/>
              </a:rPr>
              <a:t>库）提供了一系列现成的数据集，可与 </a:t>
            </a:r>
            <a:r>
              <a:rPr lang="en-US" altLang="zh-CN" b="0" i="0" dirty="0">
                <a:solidFill>
                  <a:srgbClr val="000000"/>
                </a:solidFill>
                <a:effectLst/>
                <a:latin typeface="Helvetica Neue"/>
              </a:rPr>
              <a:t>TensorFlow</a:t>
            </a:r>
            <a:r>
              <a:rPr lang="zh-CN" altLang="en-US" b="0" i="0" dirty="0">
                <a:solidFill>
                  <a:srgbClr val="000000"/>
                </a:solidFill>
                <a:effectLst/>
                <a:latin typeface="Helvetica Neue"/>
              </a:rPr>
              <a:t>、</a:t>
            </a:r>
            <a:r>
              <a:rPr lang="en-US" altLang="zh-CN" b="0" i="0" dirty="0">
                <a:solidFill>
                  <a:srgbClr val="000000"/>
                </a:solidFill>
                <a:effectLst/>
                <a:latin typeface="Helvetica Neue"/>
              </a:rPr>
              <a:t>Jax </a:t>
            </a:r>
            <a:r>
              <a:rPr lang="zh-CN" altLang="en-US" b="0" i="0" dirty="0">
                <a:solidFill>
                  <a:srgbClr val="000000"/>
                </a:solidFill>
                <a:effectLst/>
                <a:latin typeface="Helvetica Neue"/>
              </a:rPr>
              <a:t>和其他机器学习框架一起使用。</a:t>
            </a:r>
          </a:p>
          <a:p>
            <a:pPr algn="l"/>
            <a:r>
              <a:rPr lang="zh-CN" altLang="en-US" b="0" i="0" dirty="0">
                <a:solidFill>
                  <a:srgbClr val="000000"/>
                </a:solidFill>
                <a:effectLst/>
                <a:latin typeface="Helvetica Neue"/>
              </a:rPr>
              <a:t>它确定性地下载和准备数据，并构建 </a:t>
            </a:r>
            <a:r>
              <a:rPr lang="en-US" altLang="zh-CN" b="0" i="0" dirty="0" err="1">
                <a:solidFill>
                  <a:srgbClr val="000000"/>
                </a:solidFill>
                <a:effectLst/>
                <a:latin typeface="Helvetica Neue"/>
              </a:rPr>
              <a:t>tf.data.Dataset</a:t>
            </a:r>
            <a:r>
              <a:rPr lang="zh-CN" altLang="en-US" b="0" i="0" dirty="0">
                <a:solidFill>
                  <a:srgbClr val="000000"/>
                </a:solidFill>
                <a:effectLst/>
                <a:latin typeface="Helvetica Neue"/>
              </a:rPr>
              <a:t>（或 </a:t>
            </a:r>
            <a:r>
              <a:rPr lang="en-US" altLang="zh-CN" b="0" i="0" dirty="0" err="1">
                <a:solidFill>
                  <a:srgbClr val="000000"/>
                </a:solidFill>
                <a:effectLst/>
                <a:latin typeface="Helvetica Neue"/>
              </a:rPr>
              <a:t>np.array</a:t>
            </a:r>
            <a:r>
              <a:rPr lang="zh-CN" altLang="en-US" b="0" i="0" dirty="0">
                <a:solidFill>
                  <a:srgbClr val="000000"/>
                </a:solidFill>
                <a:effectLst/>
                <a:latin typeface="Helvetica Neue"/>
              </a:rPr>
              <a:t>），以实现易于使用和高性能的输入管道。</a:t>
            </a:r>
          </a:p>
          <a:p>
            <a:endParaRPr lang="en-US" altLang="zh-CN" dirty="0"/>
          </a:p>
          <a:p>
            <a:endParaRPr lang="en-US" altLang="zh-CN" dirty="0"/>
          </a:p>
          <a:p>
            <a:endParaRPr lang="zh-CN" altLang="en-US" dirty="0"/>
          </a:p>
        </p:txBody>
      </p:sp>
      <p:pic>
        <p:nvPicPr>
          <p:cNvPr id="5" name="图片 4">
            <a:extLst>
              <a:ext uri="{FF2B5EF4-FFF2-40B4-BE49-F238E27FC236}">
                <a16:creationId xmlns:a16="http://schemas.microsoft.com/office/drawing/2014/main" id="{8CA9A3B9-1EF2-CE8D-B8E2-38E7DF0918F4}"/>
              </a:ext>
            </a:extLst>
          </p:cNvPr>
          <p:cNvPicPr>
            <a:picLocks noChangeAspect="1"/>
          </p:cNvPicPr>
          <p:nvPr/>
        </p:nvPicPr>
        <p:blipFill>
          <a:blip r:embed="rId2"/>
          <a:stretch>
            <a:fillRect/>
          </a:stretch>
        </p:blipFill>
        <p:spPr>
          <a:xfrm>
            <a:off x="3505200" y="4648200"/>
            <a:ext cx="3721291" cy="1238314"/>
          </a:xfrm>
          <a:prstGeom prst="rect">
            <a:avLst/>
          </a:prstGeom>
        </p:spPr>
      </p:pic>
    </p:spTree>
    <p:extLst>
      <p:ext uri="{BB962C8B-B14F-4D97-AF65-F5344CB8AC3E}">
        <p14:creationId xmlns:p14="http://schemas.microsoft.com/office/powerpoint/2010/main" val="3998544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04FBE7-D773-8CA1-02BF-4299F4B71D2D}"/>
              </a:ext>
            </a:extLst>
          </p:cNvPr>
          <p:cNvSpPr>
            <a:spLocks noGrp="1"/>
          </p:cNvSpPr>
          <p:nvPr>
            <p:ph type="title"/>
          </p:nvPr>
        </p:nvSpPr>
        <p:spPr/>
        <p:txBody>
          <a:bodyPr/>
          <a:lstStyle/>
          <a:p>
            <a:r>
              <a:rPr lang="en-US" altLang="zh-CN" dirty="0"/>
              <a:t>coding</a:t>
            </a:r>
            <a:endParaRPr lang="zh-CN" altLang="en-US" dirty="0"/>
          </a:p>
        </p:txBody>
      </p:sp>
      <p:sp>
        <p:nvSpPr>
          <p:cNvPr id="3" name="文本占位符 2">
            <a:extLst>
              <a:ext uri="{FF2B5EF4-FFF2-40B4-BE49-F238E27FC236}">
                <a16:creationId xmlns:a16="http://schemas.microsoft.com/office/drawing/2014/main" id="{BBD17112-4F63-6526-11B1-4D83B44F3801}"/>
              </a:ext>
            </a:extLst>
          </p:cNvPr>
          <p:cNvSpPr>
            <a:spLocks noGrp="1"/>
          </p:cNvSpPr>
          <p:nvPr>
            <p:ph type="body" idx="1"/>
          </p:nvPr>
        </p:nvSpPr>
        <p:spPr>
          <a:xfrm>
            <a:off x="914400" y="1490027"/>
            <a:ext cx="8581390" cy="461665"/>
          </a:xfrm>
        </p:spPr>
        <p:txBody>
          <a:bodyPr/>
          <a:lstStyle/>
          <a:p>
            <a:r>
              <a:rPr lang="zh-CN" altLang="en-US" dirty="0"/>
              <a:t>其他代码请查看</a:t>
            </a:r>
            <a:r>
              <a:rPr lang="en-US" altLang="zh-CN" dirty="0" err="1"/>
              <a:t>jupyter</a:t>
            </a:r>
            <a:r>
              <a:rPr lang="en-US" altLang="zh-CN" dirty="0"/>
              <a:t> notebook</a:t>
            </a:r>
            <a:endParaRPr lang="zh-CN" altLang="en-US" dirty="0"/>
          </a:p>
        </p:txBody>
      </p:sp>
    </p:spTree>
    <p:extLst>
      <p:ext uri="{BB962C8B-B14F-4D97-AF65-F5344CB8AC3E}">
        <p14:creationId xmlns:p14="http://schemas.microsoft.com/office/powerpoint/2010/main" val="87382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658E26-0066-8D12-9EA6-9D96C89CB158}"/>
              </a:ext>
            </a:extLst>
          </p:cNvPr>
          <p:cNvSpPr>
            <a:spLocks noGrp="1"/>
          </p:cNvSpPr>
          <p:nvPr>
            <p:ph type="title"/>
          </p:nvPr>
        </p:nvSpPr>
        <p:spPr/>
        <p:txBody>
          <a:bodyPr/>
          <a:lstStyle/>
          <a:p>
            <a:r>
              <a:rPr lang="zh-CN" altLang="en-US" b="0" i="0" dirty="0">
                <a:effectLst/>
                <a:latin typeface="Helvetica Neue"/>
              </a:rPr>
              <a:t>什么是推荐系统？</a:t>
            </a:r>
            <a:endParaRPr lang="zh-CN" altLang="en-US" dirty="0"/>
          </a:p>
        </p:txBody>
      </p:sp>
      <p:sp>
        <p:nvSpPr>
          <p:cNvPr id="3" name="文本占位符 2">
            <a:extLst>
              <a:ext uri="{FF2B5EF4-FFF2-40B4-BE49-F238E27FC236}">
                <a16:creationId xmlns:a16="http://schemas.microsoft.com/office/drawing/2014/main" id="{BCCA7DF5-42B0-19CB-1B81-4E93087C2DC2}"/>
              </a:ext>
            </a:extLst>
          </p:cNvPr>
          <p:cNvSpPr>
            <a:spLocks noGrp="1"/>
          </p:cNvSpPr>
          <p:nvPr>
            <p:ph type="body" idx="1"/>
          </p:nvPr>
        </p:nvSpPr>
        <p:spPr>
          <a:xfrm>
            <a:off x="914400" y="1490027"/>
            <a:ext cx="8581390" cy="5262979"/>
          </a:xfrm>
        </p:spPr>
        <p:txBody>
          <a:bodyPr/>
          <a:lstStyle/>
          <a:p>
            <a:pPr algn="l"/>
            <a:r>
              <a:rPr lang="zh-CN" altLang="en-US" sz="1800" b="0" i="0" dirty="0">
                <a:solidFill>
                  <a:srgbClr val="000000"/>
                </a:solidFill>
                <a:effectLst/>
                <a:latin typeface="Helvetica Neue"/>
              </a:rPr>
              <a:t>在线服务通常提供数千、数百万甚至数十亿的项目，例如产品、视频剪辑、电影、音乐、新闻、文章、博客文章、广告等。例如，</a:t>
            </a:r>
            <a:r>
              <a:rPr lang="en-US" altLang="zh-CN" sz="1800" b="0" i="0" dirty="0">
                <a:solidFill>
                  <a:srgbClr val="000000"/>
                </a:solidFill>
                <a:effectLst/>
                <a:latin typeface="Helvetica Neue"/>
              </a:rPr>
              <a:t>Google Play </a:t>
            </a:r>
            <a:r>
              <a:rPr lang="zh-CN" altLang="en-US" sz="1800" b="0" i="0" dirty="0">
                <a:solidFill>
                  <a:srgbClr val="000000"/>
                </a:solidFill>
                <a:effectLst/>
                <a:latin typeface="Helvetica Neue"/>
              </a:rPr>
              <a:t>商店提供数百万个应用程序，</a:t>
            </a:r>
            <a:r>
              <a:rPr lang="en-US" altLang="zh-CN" sz="1800" b="0" i="0" dirty="0">
                <a:solidFill>
                  <a:srgbClr val="000000"/>
                </a:solidFill>
                <a:effectLst/>
                <a:latin typeface="Helvetica Neue"/>
              </a:rPr>
              <a:t>YouTube </a:t>
            </a:r>
            <a:r>
              <a:rPr lang="zh-CN" altLang="en-US" sz="1800" b="0" i="0" dirty="0">
                <a:solidFill>
                  <a:srgbClr val="000000"/>
                </a:solidFill>
                <a:effectLst/>
                <a:latin typeface="Helvetica Neue"/>
              </a:rPr>
              <a:t>提供数十亿个视频 。</a:t>
            </a:r>
          </a:p>
          <a:p>
            <a:pPr algn="l"/>
            <a:r>
              <a:rPr lang="zh-CN" altLang="en-US" sz="1800" b="0" i="0" dirty="0">
                <a:solidFill>
                  <a:srgbClr val="000000"/>
                </a:solidFill>
                <a:effectLst/>
                <a:latin typeface="Helvetica Neue"/>
              </a:rPr>
              <a:t>然而，用户更喜欢看到一些可能的项目的候选列表，而不是纠结于完整的语料库。 他们通常可以搜索或过滤列表以找到最好的几件物品，但有时他们甚至不知道自己真正想要什么（例如生日礼物）。 在实体店中，专业卖家会在这种情况下提供有用的建议来提供帮助。 那么，为什么不在网上商店呢？</a:t>
            </a:r>
          </a:p>
          <a:p>
            <a:pPr algn="l"/>
            <a:r>
              <a:rPr lang="zh-CN" altLang="en-US" sz="1800" b="0" i="0" dirty="0">
                <a:solidFill>
                  <a:srgbClr val="000000"/>
                </a:solidFill>
                <a:effectLst/>
                <a:latin typeface="Helvetica Neue"/>
              </a:rPr>
              <a:t>推荐系统可以为用户检索、过滤和推荐最佳的个性化结果</a:t>
            </a:r>
            <a:r>
              <a:rPr lang="en-US" altLang="zh-CN" sz="1800" b="0" i="0" dirty="0">
                <a:solidFill>
                  <a:srgbClr val="000000"/>
                </a:solidFill>
                <a:effectLst/>
                <a:latin typeface="Helvetica Neue"/>
              </a:rPr>
              <a:t>——</a:t>
            </a:r>
            <a:r>
              <a:rPr lang="zh-CN" altLang="en-US" sz="1800" b="0" i="0" dirty="0">
                <a:solidFill>
                  <a:srgbClr val="000000"/>
                </a:solidFill>
                <a:effectLst/>
                <a:latin typeface="Helvetica Neue"/>
              </a:rPr>
              <a:t>用户可能购买的结果。 因此，提高转化率是现代企业的主要要求之一。 </a:t>
            </a:r>
            <a:r>
              <a:rPr lang="en-US" altLang="zh-CN" sz="1800" b="0" i="0" dirty="0">
                <a:solidFill>
                  <a:srgbClr val="000000"/>
                </a:solidFill>
                <a:effectLst/>
                <a:latin typeface="Helvetica Neue"/>
              </a:rPr>
              <a:t>2009 </a:t>
            </a:r>
            <a:r>
              <a:rPr lang="zh-CN" altLang="en-US" sz="1800" b="0" i="0" dirty="0">
                <a:solidFill>
                  <a:srgbClr val="000000"/>
                </a:solidFill>
                <a:effectLst/>
                <a:latin typeface="Helvetica Neue"/>
              </a:rPr>
              <a:t>年 </a:t>
            </a:r>
            <a:r>
              <a:rPr lang="en-US" altLang="zh-CN" sz="1800" b="0" i="0" dirty="0">
                <a:solidFill>
                  <a:srgbClr val="000000"/>
                </a:solidFill>
                <a:effectLst/>
                <a:latin typeface="Helvetica Neue"/>
              </a:rPr>
              <a:t>9 </a:t>
            </a:r>
            <a:r>
              <a:rPr lang="zh-CN" altLang="en-US" sz="1800" b="0" i="0" dirty="0">
                <a:solidFill>
                  <a:srgbClr val="000000"/>
                </a:solidFill>
                <a:effectLst/>
                <a:latin typeface="Helvetica Neue"/>
              </a:rPr>
              <a:t>月 </a:t>
            </a:r>
            <a:r>
              <a:rPr lang="en-US" altLang="zh-CN" sz="1800" b="0" i="0" dirty="0">
                <a:solidFill>
                  <a:srgbClr val="000000"/>
                </a:solidFill>
                <a:effectLst/>
                <a:latin typeface="Helvetica Neue"/>
              </a:rPr>
              <a:t>21 </a:t>
            </a:r>
            <a:r>
              <a:rPr lang="zh-CN" altLang="en-US" sz="1800" b="0" i="0" dirty="0">
                <a:solidFill>
                  <a:srgbClr val="000000"/>
                </a:solidFill>
                <a:effectLst/>
                <a:latin typeface="Helvetica Neue"/>
              </a:rPr>
              <a:t>日，</a:t>
            </a:r>
            <a:r>
              <a:rPr lang="en-US" altLang="zh-CN" sz="1800" b="0" i="0" dirty="0">
                <a:solidFill>
                  <a:srgbClr val="000000"/>
                </a:solidFill>
                <a:effectLst/>
                <a:latin typeface="Helvetica Neue"/>
              </a:rPr>
              <a:t>Netflix </a:t>
            </a:r>
            <a:r>
              <a:rPr lang="zh-CN" altLang="en-US" sz="1800" b="0" i="0" dirty="0">
                <a:solidFill>
                  <a:srgbClr val="000000"/>
                </a:solidFill>
                <a:effectLst/>
                <a:latin typeface="Helvetica Neue"/>
              </a:rPr>
              <a:t>向一个团队颁发了 </a:t>
            </a:r>
            <a:r>
              <a:rPr lang="en-US" altLang="zh-CN" sz="1800" b="0" i="0" dirty="0">
                <a:solidFill>
                  <a:srgbClr val="000000"/>
                </a:solidFill>
                <a:effectLst/>
                <a:latin typeface="Helvetica Neue"/>
              </a:rPr>
              <a:t>1,000,000 </a:t>
            </a:r>
            <a:r>
              <a:rPr lang="zh-CN" altLang="en-US" sz="1800" b="0" i="0" dirty="0">
                <a:solidFill>
                  <a:srgbClr val="000000"/>
                </a:solidFill>
                <a:effectLst/>
                <a:latin typeface="Helvetica Neue"/>
              </a:rPr>
              <a:t>美元的大奖，该团队在预测收视率方面击败了 </a:t>
            </a:r>
            <a:r>
              <a:rPr lang="en-US" altLang="zh-CN" sz="1800" b="0" i="0" dirty="0">
                <a:solidFill>
                  <a:srgbClr val="000000"/>
                </a:solidFill>
                <a:effectLst/>
                <a:latin typeface="Helvetica Neue"/>
              </a:rPr>
              <a:t>Netflix </a:t>
            </a:r>
            <a:r>
              <a:rPr lang="zh-CN" altLang="en-US" sz="1800" b="0" i="0" dirty="0">
                <a:solidFill>
                  <a:srgbClr val="000000"/>
                </a:solidFill>
                <a:effectLst/>
                <a:latin typeface="Helvetica Neue"/>
              </a:rPr>
              <a:t>自己的算法 </a:t>
            </a:r>
            <a:r>
              <a:rPr lang="en-US" altLang="zh-CN" sz="1800" b="0" i="0" dirty="0">
                <a:solidFill>
                  <a:srgbClr val="000000"/>
                </a:solidFill>
                <a:effectLst/>
                <a:latin typeface="Helvetica Neue"/>
              </a:rPr>
              <a:t>10.06%</a:t>
            </a:r>
            <a:r>
              <a:rPr lang="zh-CN" altLang="en-US" sz="1800" b="0" i="0" dirty="0">
                <a:solidFill>
                  <a:srgbClr val="000000"/>
                </a:solidFill>
                <a:effectLst/>
                <a:latin typeface="Helvetica Neue"/>
              </a:rPr>
              <a:t>。</a:t>
            </a:r>
          </a:p>
          <a:p>
            <a:pPr algn="l"/>
            <a:r>
              <a:rPr lang="zh-CN" altLang="en-US" sz="1800" b="0" i="0" dirty="0">
                <a:solidFill>
                  <a:srgbClr val="000000"/>
                </a:solidFill>
                <a:effectLst/>
                <a:latin typeface="Helvetica Neue"/>
              </a:rPr>
              <a:t>推荐系统是一个提供查询（上下文）（即我们所了解的喜欢列表）的系统，并将语料库（项目的完整目录）过滤为候选列表（项目、文档）。 查询（上下文）可以是用户 </a:t>
            </a:r>
            <a:r>
              <a:rPr lang="en-US" altLang="zh-CN" sz="1800" b="0" i="0" dirty="0">
                <a:solidFill>
                  <a:srgbClr val="000000"/>
                </a:solidFill>
                <a:effectLst/>
                <a:latin typeface="Helvetica Neue"/>
              </a:rPr>
              <a:t>ID</a:t>
            </a:r>
            <a:r>
              <a:rPr lang="zh-CN" altLang="en-US" sz="1800" b="0" i="0" dirty="0">
                <a:solidFill>
                  <a:srgbClr val="000000"/>
                </a:solidFill>
                <a:effectLst/>
                <a:latin typeface="Helvetica Neue"/>
              </a:rPr>
              <a:t>、用户地理位置、用户先前购买历史等的组合，并且生成的候选可以是我们猜测用户感兴趣的一些新项目。</a:t>
            </a:r>
          </a:p>
          <a:p>
            <a:pPr algn="l"/>
            <a:r>
              <a:rPr lang="zh-CN" altLang="en-US" sz="1800" b="0" i="0" dirty="0">
                <a:solidFill>
                  <a:srgbClr val="000000"/>
                </a:solidFill>
                <a:effectLst/>
                <a:latin typeface="Helvetica Neue"/>
              </a:rPr>
              <a:t>查询也可以是项目 </a:t>
            </a:r>
            <a:r>
              <a:rPr lang="en-US" altLang="zh-CN" sz="1800" b="0" i="0" dirty="0">
                <a:solidFill>
                  <a:srgbClr val="000000"/>
                </a:solidFill>
                <a:effectLst/>
                <a:latin typeface="Helvetica Neue"/>
              </a:rPr>
              <a:t>ID</a:t>
            </a:r>
            <a:r>
              <a:rPr lang="zh-CN" altLang="en-US" sz="1800" b="0" i="0" dirty="0">
                <a:solidFill>
                  <a:srgbClr val="000000"/>
                </a:solidFill>
                <a:effectLst/>
                <a:latin typeface="Helvetica Neue"/>
              </a:rPr>
              <a:t>、其图像、文本描述等的组合，候选可以是语料库中的一些相似或相关的项目。</a:t>
            </a:r>
          </a:p>
          <a:p>
            <a:br>
              <a:rPr lang="zh-CN" altLang="en-US" sz="1800" dirty="0"/>
            </a:br>
            <a:endParaRPr lang="zh-CN" altLang="en-US" sz="1800" dirty="0"/>
          </a:p>
        </p:txBody>
      </p:sp>
      <p:pic>
        <p:nvPicPr>
          <p:cNvPr id="7" name="图片 6">
            <a:extLst>
              <a:ext uri="{FF2B5EF4-FFF2-40B4-BE49-F238E27FC236}">
                <a16:creationId xmlns:a16="http://schemas.microsoft.com/office/drawing/2014/main" id="{687381D3-0EE3-C70F-8AA1-CA0B839AB6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6056230"/>
            <a:ext cx="4701547" cy="696776"/>
          </a:xfrm>
          <a:prstGeom prst="rect">
            <a:avLst/>
          </a:prstGeom>
        </p:spPr>
      </p:pic>
    </p:spTree>
    <p:extLst>
      <p:ext uri="{BB962C8B-B14F-4D97-AF65-F5344CB8AC3E}">
        <p14:creationId xmlns:p14="http://schemas.microsoft.com/office/powerpoint/2010/main" val="3996825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6035A6-CB48-7C24-4484-F91FAC148902}"/>
              </a:ext>
            </a:extLst>
          </p:cNvPr>
          <p:cNvSpPr>
            <a:spLocks noGrp="1"/>
          </p:cNvSpPr>
          <p:nvPr>
            <p:ph type="title"/>
          </p:nvPr>
        </p:nvSpPr>
        <p:spPr/>
        <p:txBody>
          <a:bodyPr/>
          <a:lstStyle/>
          <a:p>
            <a:r>
              <a:rPr lang="zh-CN" altLang="en-US" dirty="0"/>
              <a:t>实际方案</a:t>
            </a:r>
          </a:p>
        </p:txBody>
      </p:sp>
      <p:sp>
        <p:nvSpPr>
          <p:cNvPr id="3" name="文本占位符 2">
            <a:extLst>
              <a:ext uri="{FF2B5EF4-FFF2-40B4-BE49-F238E27FC236}">
                <a16:creationId xmlns:a16="http://schemas.microsoft.com/office/drawing/2014/main" id="{EB5CF79E-F237-99BB-DE1C-3CEFE1718BEC}"/>
              </a:ext>
            </a:extLst>
          </p:cNvPr>
          <p:cNvSpPr>
            <a:spLocks noGrp="1"/>
          </p:cNvSpPr>
          <p:nvPr>
            <p:ph type="body" idx="1"/>
          </p:nvPr>
        </p:nvSpPr>
        <p:spPr>
          <a:xfrm>
            <a:off x="914400" y="1490027"/>
            <a:ext cx="8581390" cy="1661993"/>
          </a:xfrm>
        </p:spPr>
        <p:txBody>
          <a:bodyPr/>
          <a:lstStyle/>
          <a:p>
            <a:pPr algn="l"/>
            <a:r>
              <a:rPr lang="zh-CN" altLang="en-US" sz="1800" b="0" i="0" dirty="0">
                <a:solidFill>
                  <a:srgbClr val="000000"/>
                </a:solidFill>
                <a:effectLst/>
                <a:latin typeface="Helvetica Neue"/>
              </a:rPr>
              <a:t>推荐阶段（任务） 在实践中，处理大型语料库并将其过滤到候选列表是一项棘手且低效的任务。 因此，实际的推荐系统有两个（或三个）过滤阶段：</a:t>
            </a:r>
          </a:p>
          <a:p>
            <a:pPr algn="l">
              <a:buFont typeface="+mj-lt"/>
              <a:buAutoNum type="arabicPeriod"/>
            </a:pPr>
            <a:r>
              <a:rPr lang="zh-CN" altLang="en-US" sz="1800" b="0" i="0" dirty="0">
                <a:solidFill>
                  <a:srgbClr val="000000"/>
                </a:solidFill>
                <a:effectLst/>
                <a:latin typeface="Helvetica Neue"/>
              </a:rPr>
              <a:t>检索（候选生成）</a:t>
            </a:r>
          </a:p>
          <a:p>
            <a:pPr algn="l">
              <a:buFont typeface="+mj-lt"/>
              <a:buAutoNum type="arabicPeriod"/>
            </a:pPr>
            <a:r>
              <a:rPr lang="zh-CN" altLang="en-US" sz="1800" b="0" i="0" dirty="0">
                <a:solidFill>
                  <a:srgbClr val="000000"/>
                </a:solidFill>
                <a:effectLst/>
                <a:latin typeface="Helvetica Neue"/>
              </a:rPr>
              <a:t>排名（评分）</a:t>
            </a:r>
          </a:p>
          <a:p>
            <a:pPr algn="l">
              <a:buFont typeface="+mj-lt"/>
              <a:buAutoNum type="arabicPeriod"/>
            </a:pPr>
            <a:r>
              <a:rPr lang="zh-CN" altLang="en-US" sz="1800" b="0" i="0" dirty="0">
                <a:solidFill>
                  <a:srgbClr val="000000"/>
                </a:solidFill>
                <a:effectLst/>
                <a:latin typeface="Helvetica Neue"/>
              </a:rPr>
              <a:t>重新排名或优化或</a:t>
            </a:r>
            <a:r>
              <a:rPr lang="en-US" altLang="zh-CN" sz="1800" b="0" i="0" dirty="0">
                <a:solidFill>
                  <a:srgbClr val="000000"/>
                </a:solidFill>
                <a:effectLst/>
                <a:latin typeface="Helvetica Neue"/>
              </a:rPr>
              <a:t>...</a:t>
            </a:r>
          </a:p>
          <a:p>
            <a:endParaRPr lang="zh-CN" altLang="en-US" sz="1800" dirty="0"/>
          </a:p>
        </p:txBody>
      </p:sp>
      <p:pic>
        <p:nvPicPr>
          <p:cNvPr id="5" name="图片 4">
            <a:extLst>
              <a:ext uri="{FF2B5EF4-FFF2-40B4-BE49-F238E27FC236}">
                <a16:creationId xmlns:a16="http://schemas.microsoft.com/office/drawing/2014/main" id="{873EA6AC-EE76-3179-885B-D36BDC2C59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3344353"/>
            <a:ext cx="5715000" cy="3213463"/>
          </a:xfrm>
          <a:prstGeom prst="rect">
            <a:avLst/>
          </a:prstGeom>
        </p:spPr>
      </p:pic>
    </p:spTree>
    <p:extLst>
      <p:ext uri="{BB962C8B-B14F-4D97-AF65-F5344CB8AC3E}">
        <p14:creationId xmlns:p14="http://schemas.microsoft.com/office/powerpoint/2010/main" val="2561737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9ADB0D-65B6-137F-4E24-1123A97A671C}"/>
              </a:ext>
            </a:extLst>
          </p:cNvPr>
          <p:cNvSpPr>
            <a:spLocks noGrp="1"/>
          </p:cNvSpPr>
          <p:nvPr>
            <p:ph type="title"/>
          </p:nvPr>
        </p:nvSpPr>
        <p:spPr/>
        <p:txBody>
          <a:bodyPr/>
          <a:lstStyle/>
          <a:p>
            <a:r>
              <a:rPr lang="zh-CN" altLang="en-US" dirty="0"/>
              <a:t>基于内容的过滤与协作过滤</a:t>
            </a:r>
          </a:p>
        </p:txBody>
      </p:sp>
      <p:sp>
        <p:nvSpPr>
          <p:cNvPr id="3" name="文本占位符 2">
            <a:extLst>
              <a:ext uri="{FF2B5EF4-FFF2-40B4-BE49-F238E27FC236}">
                <a16:creationId xmlns:a16="http://schemas.microsoft.com/office/drawing/2014/main" id="{BC863298-1300-AF2B-04EC-7F1BA96CF319}"/>
              </a:ext>
            </a:extLst>
          </p:cNvPr>
          <p:cNvSpPr>
            <a:spLocks noGrp="1"/>
          </p:cNvSpPr>
          <p:nvPr>
            <p:ph type="body" idx="1"/>
          </p:nvPr>
        </p:nvSpPr>
        <p:spPr>
          <a:xfrm>
            <a:off x="914400" y="1490027"/>
            <a:ext cx="8581390" cy="830997"/>
          </a:xfrm>
        </p:spPr>
        <p:txBody>
          <a:bodyPr/>
          <a:lstStyle/>
          <a:p>
            <a:r>
              <a:rPr lang="zh-CN" altLang="en-US" sz="1800" b="0" i="0" dirty="0">
                <a:solidFill>
                  <a:srgbClr val="000000"/>
                </a:solidFill>
                <a:effectLst/>
                <a:latin typeface="Helvetica Neue"/>
              </a:rPr>
              <a:t>过滤项目基于相似性。 我们可以根据相似的候选者（基于内容的过滤）或根据查询和候选者之间的相似性（协作过滤）来过滤列表。 协同过滤算法通常比基于内容的方法表现得更好。</a:t>
            </a:r>
            <a:endParaRPr lang="zh-CN" altLang="en-US" sz="1800" dirty="0"/>
          </a:p>
        </p:txBody>
      </p:sp>
      <p:pic>
        <p:nvPicPr>
          <p:cNvPr id="5" name="图片 4">
            <a:extLst>
              <a:ext uri="{FF2B5EF4-FFF2-40B4-BE49-F238E27FC236}">
                <a16:creationId xmlns:a16="http://schemas.microsoft.com/office/drawing/2014/main" id="{19A7CDEC-94D1-2A62-59DA-D8E7B7F5CB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983031"/>
            <a:ext cx="6248400" cy="3003695"/>
          </a:xfrm>
          <a:prstGeom prst="rect">
            <a:avLst/>
          </a:prstGeom>
        </p:spPr>
      </p:pic>
    </p:spTree>
    <p:extLst>
      <p:ext uri="{BB962C8B-B14F-4D97-AF65-F5344CB8AC3E}">
        <p14:creationId xmlns:p14="http://schemas.microsoft.com/office/powerpoint/2010/main" val="16245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2C4C15-6427-3839-A314-C52E59100E1D}"/>
              </a:ext>
            </a:extLst>
          </p:cNvPr>
          <p:cNvSpPr>
            <a:spLocks noGrp="1"/>
          </p:cNvSpPr>
          <p:nvPr>
            <p:ph type="title"/>
          </p:nvPr>
        </p:nvSpPr>
        <p:spPr/>
        <p:txBody>
          <a:bodyPr/>
          <a:lstStyle/>
          <a:p>
            <a:r>
              <a:rPr lang="zh-CN" altLang="en-US" dirty="0"/>
              <a:t>查询或候选的表示</a:t>
            </a:r>
          </a:p>
        </p:txBody>
      </p:sp>
      <p:sp>
        <p:nvSpPr>
          <p:cNvPr id="3" name="文本占位符 2">
            <a:extLst>
              <a:ext uri="{FF2B5EF4-FFF2-40B4-BE49-F238E27FC236}">
                <a16:creationId xmlns:a16="http://schemas.microsoft.com/office/drawing/2014/main" id="{CA0A2AD5-FAE2-DBE2-751C-2C8517BB4C9B}"/>
              </a:ext>
            </a:extLst>
          </p:cNvPr>
          <p:cNvSpPr>
            <a:spLocks noGrp="1"/>
          </p:cNvSpPr>
          <p:nvPr>
            <p:ph type="body" idx="1"/>
          </p:nvPr>
        </p:nvSpPr>
        <p:spPr>
          <a:xfrm>
            <a:off x="914400" y="1490027"/>
            <a:ext cx="8581390" cy="4154984"/>
          </a:xfrm>
        </p:spPr>
        <p:txBody>
          <a:bodyPr/>
          <a:lstStyle/>
          <a:p>
            <a:pPr algn="l"/>
            <a:r>
              <a:rPr lang="zh-CN" altLang="en-US" sz="1800" b="0" i="0" dirty="0">
                <a:solidFill>
                  <a:srgbClr val="000000"/>
                </a:solidFill>
                <a:effectLst/>
                <a:latin typeface="Helvetica Neue"/>
              </a:rPr>
              <a:t>查询或候选具有许多不同的特征。 例如，可以通过以下功能构建查询：</a:t>
            </a:r>
          </a:p>
          <a:p>
            <a:pPr algn="l">
              <a:buFont typeface="+mj-lt"/>
              <a:buAutoNum type="arabicPeriod"/>
            </a:pPr>
            <a:r>
              <a:rPr lang="zh-CN" altLang="en-US" sz="1800" b="0" i="0" dirty="0">
                <a:solidFill>
                  <a:srgbClr val="000000"/>
                </a:solidFill>
                <a:effectLst/>
                <a:latin typeface="Helvetica Neue"/>
              </a:rPr>
              <a:t>用户身份</a:t>
            </a:r>
          </a:p>
          <a:p>
            <a:pPr algn="l">
              <a:buFont typeface="+mj-lt"/>
              <a:buAutoNum type="arabicPeriod"/>
            </a:pPr>
            <a:r>
              <a:rPr lang="zh-CN" altLang="en-US" sz="1800" b="0" i="0" dirty="0">
                <a:solidFill>
                  <a:srgbClr val="000000"/>
                </a:solidFill>
                <a:effectLst/>
                <a:latin typeface="Helvetica Neue"/>
              </a:rPr>
              <a:t>用户上一个历史记录</a:t>
            </a:r>
          </a:p>
          <a:p>
            <a:pPr algn="l">
              <a:buFont typeface="+mj-lt"/>
              <a:buAutoNum type="arabicPeriod"/>
            </a:pPr>
            <a:r>
              <a:rPr lang="zh-CN" altLang="en-US" sz="1800" b="0" i="0" dirty="0">
                <a:solidFill>
                  <a:srgbClr val="000000"/>
                </a:solidFill>
                <a:effectLst/>
                <a:latin typeface="Helvetica Neue"/>
              </a:rPr>
              <a:t>用户工作</a:t>
            </a:r>
            <a:br>
              <a:rPr lang="zh-CN" altLang="en-US" sz="1800" b="0" i="0" dirty="0">
                <a:solidFill>
                  <a:srgbClr val="000000"/>
                </a:solidFill>
                <a:effectLst/>
                <a:latin typeface="Helvetica Neue"/>
              </a:rPr>
            </a:br>
            <a:endParaRPr lang="en-US" altLang="zh-CN" sz="1800" b="0" i="0" dirty="0">
              <a:solidFill>
                <a:srgbClr val="000000"/>
              </a:solidFill>
              <a:effectLst/>
              <a:latin typeface="Helvetica Neue"/>
            </a:endParaRPr>
          </a:p>
          <a:p>
            <a:pPr algn="l"/>
            <a:r>
              <a:rPr lang="zh-CN" altLang="en-US" sz="1800" b="0" i="0" dirty="0">
                <a:solidFill>
                  <a:srgbClr val="000000"/>
                </a:solidFill>
                <a:effectLst/>
                <a:latin typeface="Helvetica Neue"/>
              </a:rPr>
              <a:t>候选人可以具有以下特征：</a:t>
            </a:r>
          </a:p>
          <a:p>
            <a:pPr algn="l">
              <a:buFont typeface="+mj-lt"/>
              <a:buAutoNum type="arabicPeriod"/>
            </a:pPr>
            <a:r>
              <a:rPr lang="zh-CN" altLang="en-US" sz="1800" b="0" i="0" dirty="0">
                <a:solidFill>
                  <a:srgbClr val="000000"/>
                </a:solidFill>
                <a:effectLst/>
                <a:latin typeface="Helvetica Neue"/>
              </a:rPr>
              <a:t>商品描述</a:t>
            </a:r>
          </a:p>
          <a:p>
            <a:pPr algn="l">
              <a:buFont typeface="+mj-lt"/>
              <a:buAutoNum type="arabicPeriod"/>
            </a:pPr>
            <a:r>
              <a:rPr lang="zh-CN" altLang="en-US" sz="1800" b="0" i="0" dirty="0">
                <a:solidFill>
                  <a:srgbClr val="000000"/>
                </a:solidFill>
                <a:effectLst/>
                <a:latin typeface="Helvetica Neue"/>
              </a:rPr>
              <a:t>项目图像</a:t>
            </a:r>
          </a:p>
          <a:p>
            <a:pPr algn="l">
              <a:buFont typeface="+mj-lt"/>
              <a:buAutoNum type="arabicPeriod"/>
            </a:pPr>
            <a:r>
              <a:rPr lang="zh-CN" altLang="en-US" sz="1800" b="0" i="0" dirty="0">
                <a:solidFill>
                  <a:srgbClr val="000000"/>
                </a:solidFill>
                <a:effectLst/>
                <a:latin typeface="Helvetica Neue"/>
              </a:rPr>
              <a:t>商品价格</a:t>
            </a:r>
          </a:p>
          <a:p>
            <a:pPr algn="l">
              <a:buFont typeface="+mj-lt"/>
              <a:buAutoNum type="arabicPeriod"/>
            </a:pPr>
            <a:r>
              <a:rPr lang="zh-CN" altLang="en-US" sz="1800" b="0" i="0" dirty="0">
                <a:solidFill>
                  <a:srgbClr val="000000"/>
                </a:solidFill>
                <a:effectLst/>
                <a:latin typeface="Helvetica Neue"/>
              </a:rPr>
              <a:t>发布时间</a:t>
            </a:r>
            <a:br>
              <a:rPr lang="zh-CN" altLang="en-US" sz="1800" b="0" i="0" dirty="0">
                <a:solidFill>
                  <a:srgbClr val="000000"/>
                </a:solidFill>
                <a:effectLst/>
                <a:latin typeface="Helvetica Neue"/>
              </a:rPr>
            </a:br>
            <a:endParaRPr lang="zh-CN" altLang="en-US" sz="1800" b="0" i="0" dirty="0">
              <a:solidFill>
                <a:srgbClr val="000000"/>
              </a:solidFill>
              <a:effectLst/>
              <a:latin typeface="Helvetica Neue"/>
            </a:endParaRPr>
          </a:p>
          <a:p>
            <a:pPr algn="l"/>
            <a:r>
              <a:rPr lang="zh-CN" altLang="en-US" sz="1800" b="0" i="0" dirty="0">
                <a:solidFill>
                  <a:srgbClr val="000000"/>
                </a:solidFill>
                <a:effectLst/>
                <a:latin typeface="Helvetica Neue"/>
              </a:rPr>
              <a:t>这些显而易见的特征可以是数值变量、分类变量、位图或原始文本。 然而，这些低级特征不足以进行任何预测，我们应该从这些明显特征中提取一些更抽象的潜在特征，以将查询或候选表示为数字高维向量 </a:t>
            </a:r>
            <a:r>
              <a:rPr lang="en-US" altLang="zh-CN" sz="1800" b="0" i="0" dirty="0">
                <a:solidFill>
                  <a:srgbClr val="000000"/>
                </a:solidFill>
                <a:effectLst/>
                <a:latin typeface="Helvetica Neue"/>
              </a:rPr>
              <a:t>- </a:t>
            </a:r>
            <a:r>
              <a:rPr lang="zh-CN" altLang="en-US" sz="1800" b="0" i="0" dirty="0">
                <a:solidFill>
                  <a:srgbClr val="000000"/>
                </a:solidFill>
                <a:effectLst/>
                <a:latin typeface="Helvetica Neue"/>
              </a:rPr>
              <a:t>称为嵌入向量。</a:t>
            </a:r>
          </a:p>
          <a:p>
            <a:endParaRPr lang="zh-CN" altLang="en-US" sz="1800" dirty="0"/>
          </a:p>
        </p:txBody>
      </p:sp>
    </p:spTree>
    <p:extLst>
      <p:ext uri="{BB962C8B-B14F-4D97-AF65-F5344CB8AC3E}">
        <p14:creationId xmlns:p14="http://schemas.microsoft.com/office/powerpoint/2010/main" val="871645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42F396-01F8-8C23-D825-A4259CBD8AB7}"/>
              </a:ext>
            </a:extLst>
          </p:cNvPr>
          <p:cNvSpPr>
            <a:spLocks noGrp="1"/>
          </p:cNvSpPr>
          <p:nvPr>
            <p:ph type="title"/>
          </p:nvPr>
        </p:nvSpPr>
        <p:spPr/>
        <p:txBody>
          <a:bodyPr/>
          <a:lstStyle/>
          <a:p>
            <a:endParaRPr lang="zh-CN" altLang="en-US"/>
          </a:p>
        </p:txBody>
      </p:sp>
      <p:sp>
        <p:nvSpPr>
          <p:cNvPr id="3" name="文本占位符 2">
            <a:extLst>
              <a:ext uri="{FF2B5EF4-FFF2-40B4-BE49-F238E27FC236}">
                <a16:creationId xmlns:a16="http://schemas.microsoft.com/office/drawing/2014/main" id="{76953DF1-EF70-DC1B-E2E7-CFFC198347B2}"/>
              </a:ext>
            </a:extLst>
          </p:cNvPr>
          <p:cNvSpPr>
            <a:spLocks noGrp="1"/>
          </p:cNvSpPr>
          <p:nvPr>
            <p:ph type="body" idx="1"/>
          </p:nvPr>
        </p:nvSpPr>
        <p:spPr>
          <a:xfrm>
            <a:off x="914400" y="1490027"/>
            <a:ext cx="8581390" cy="1846659"/>
          </a:xfrm>
        </p:spPr>
        <p:txBody>
          <a:bodyPr/>
          <a:lstStyle/>
          <a:p>
            <a:r>
              <a:rPr lang="zh-CN" altLang="en-US" b="0" i="0" dirty="0">
                <a:solidFill>
                  <a:srgbClr val="000000"/>
                </a:solidFill>
                <a:effectLst/>
                <a:latin typeface="Helvetica Neue"/>
              </a:rPr>
              <a:t>矩阵分解（</a:t>
            </a:r>
            <a:r>
              <a:rPr lang="en-US" altLang="zh-CN" b="0" i="0" dirty="0">
                <a:solidFill>
                  <a:srgbClr val="000000"/>
                </a:solidFill>
                <a:effectLst/>
                <a:latin typeface="Helvetica Neue"/>
              </a:rPr>
              <a:t>MF</a:t>
            </a:r>
            <a:r>
              <a:rPr lang="zh-CN" altLang="en-US" b="0" i="0" dirty="0">
                <a:solidFill>
                  <a:srgbClr val="000000"/>
                </a:solidFill>
                <a:effectLst/>
                <a:latin typeface="Helvetica Neue"/>
              </a:rPr>
              <a:t>）是一种经典的协同过滤方法，从 </a:t>
            </a:r>
            <a:r>
              <a:rPr lang="en-US" altLang="zh-CN" b="0" i="0" dirty="0" err="1">
                <a:solidFill>
                  <a:srgbClr val="000000"/>
                </a:solidFill>
                <a:effectLst/>
                <a:latin typeface="Helvetica Neue"/>
              </a:rPr>
              <a:t>user_id</a:t>
            </a:r>
            <a:r>
              <a:rPr lang="zh-CN" altLang="en-US" b="0" i="0" dirty="0">
                <a:solidFill>
                  <a:srgbClr val="000000"/>
                </a:solidFill>
                <a:effectLst/>
                <a:latin typeface="Helvetica Neue"/>
              </a:rPr>
              <a:t>、</a:t>
            </a:r>
            <a:r>
              <a:rPr lang="en-US" altLang="zh-CN" b="0" i="0" dirty="0" err="1">
                <a:solidFill>
                  <a:srgbClr val="000000"/>
                </a:solidFill>
                <a:effectLst/>
                <a:latin typeface="Helvetica Neue"/>
              </a:rPr>
              <a:t>item_id</a:t>
            </a:r>
            <a:r>
              <a:rPr lang="en-US" altLang="zh-CN" b="0" i="0" dirty="0">
                <a:solidFill>
                  <a:srgbClr val="000000"/>
                </a:solidFill>
                <a:effectLst/>
                <a:latin typeface="Helvetica Neue"/>
              </a:rPr>
              <a:t> </a:t>
            </a:r>
            <a:r>
              <a:rPr lang="zh-CN" altLang="en-US" b="0" i="0" dirty="0">
                <a:solidFill>
                  <a:srgbClr val="000000"/>
                </a:solidFill>
                <a:effectLst/>
                <a:latin typeface="Helvetica Neue"/>
              </a:rPr>
              <a:t>和评级特征中学习一些潜在因素（潜在特征），并通过潜在（嵌入）向量表示用户和项目</a:t>
            </a:r>
            <a:endParaRPr lang="zh-CN" altLang="en-US" dirty="0"/>
          </a:p>
        </p:txBody>
      </p:sp>
      <p:pic>
        <p:nvPicPr>
          <p:cNvPr id="5" name="图片 4">
            <a:extLst>
              <a:ext uri="{FF2B5EF4-FFF2-40B4-BE49-F238E27FC236}">
                <a16:creationId xmlns:a16="http://schemas.microsoft.com/office/drawing/2014/main" id="{73AE95A9-D4F1-13F6-6E0E-7CEB29AFB7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3336686"/>
            <a:ext cx="5820331" cy="2803008"/>
          </a:xfrm>
          <a:prstGeom prst="rect">
            <a:avLst/>
          </a:prstGeom>
        </p:spPr>
      </p:pic>
    </p:spTree>
    <p:extLst>
      <p:ext uri="{BB962C8B-B14F-4D97-AF65-F5344CB8AC3E}">
        <p14:creationId xmlns:p14="http://schemas.microsoft.com/office/powerpoint/2010/main" val="2815389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8A7B5D-F153-E1F7-B65E-C7BD23295946}"/>
              </a:ext>
            </a:extLst>
          </p:cNvPr>
          <p:cNvSpPr>
            <a:spLocks noGrp="1"/>
          </p:cNvSpPr>
          <p:nvPr>
            <p:ph type="title"/>
          </p:nvPr>
        </p:nvSpPr>
        <p:spPr/>
        <p:txBody>
          <a:bodyPr/>
          <a:lstStyle/>
          <a:p>
            <a:endParaRPr lang="zh-CN" altLang="en-US"/>
          </a:p>
        </p:txBody>
      </p:sp>
      <p:sp>
        <p:nvSpPr>
          <p:cNvPr id="3" name="文本占位符 2">
            <a:extLst>
              <a:ext uri="{FF2B5EF4-FFF2-40B4-BE49-F238E27FC236}">
                <a16:creationId xmlns:a16="http://schemas.microsoft.com/office/drawing/2014/main" id="{647A3D37-144D-5883-146D-8224907089FF}"/>
              </a:ext>
            </a:extLst>
          </p:cNvPr>
          <p:cNvSpPr>
            <a:spLocks noGrp="1"/>
          </p:cNvSpPr>
          <p:nvPr>
            <p:ph type="body" idx="1"/>
          </p:nvPr>
        </p:nvSpPr>
        <p:spPr>
          <a:xfrm>
            <a:off x="914400" y="1490027"/>
            <a:ext cx="8581390" cy="1384995"/>
          </a:xfrm>
        </p:spPr>
        <p:txBody>
          <a:bodyPr/>
          <a:lstStyle/>
          <a:p>
            <a:pPr algn="l"/>
            <a:r>
              <a:rPr lang="zh-CN" altLang="en-US" sz="1800" b="0" i="0" dirty="0">
                <a:solidFill>
                  <a:srgbClr val="000000"/>
                </a:solidFill>
                <a:effectLst/>
                <a:latin typeface="Helvetica Neue"/>
              </a:rPr>
              <a:t>矩阵分解方法仅协同使用 </a:t>
            </a:r>
            <a:r>
              <a:rPr lang="en-US" altLang="zh-CN" sz="1800" b="0" i="0" dirty="0" err="1">
                <a:solidFill>
                  <a:srgbClr val="000000"/>
                </a:solidFill>
                <a:effectLst/>
                <a:latin typeface="Helvetica Neue"/>
              </a:rPr>
              <a:t>user_id</a:t>
            </a:r>
            <a:r>
              <a:rPr lang="en-US" altLang="zh-CN" sz="1800" b="0" i="0" dirty="0">
                <a:solidFill>
                  <a:srgbClr val="000000"/>
                </a:solidFill>
                <a:effectLst/>
                <a:latin typeface="Helvetica Neue"/>
              </a:rPr>
              <a:t> </a:t>
            </a:r>
            <a:r>
              <a:rPr lang="zh-CN" altLang="en-US" sz="1800" b="0" i="0" dirty="0">
                <a:solidFill>
                  <a:srgbClr val="000000"/>
                </a:solidFill>
                <a:effectLst/>
                <a:latin typeface="Helvetica Neue"/>
              </a:rPr>
              <a:t>和 </a:t>
            </a:r>
            <a:r>
              <a:rPr lang="en-US" altLang="zh-CN" sz="1800" b="0" i="0" dirty="0" err="1">
                <a:solidFill>
                  <a:srgbClr val="000000"/>
                </a:solidFill>
                <a:effectLst/>
                <a:latin typeface="Helvetica Neue"/>
              </a:rPr>
              <a:t>Candidate_id</a:t>
            </a:r>
            <a:r>
              <a:rPr lang="en-US" altLang="zh-CN" sz="1800" b="0" i="0" dirty="0">
                <a:solidFill>
                  <a:srgbClr val="000000"/>
                </a:solidFill>
                <a:effectLst/>
                <a:latin typeface="Helvetica Neue"/>
              </a:rPr>
              <a:t> </a:t>
            </a:r>
            <a:r>
              <a:rPr lang="zh-CN" altLang="en-US" sz="1800" b="0" i="0" dirty="0">
                <a:solidFill>
                  <a:srgbClr val="000000"/>
                </a:solidFill>
                <a:effectLst/>
                <a:latin typeface="Helvetica Neue"/>
              </a:rPr>
              <a:t>特征来学习潜在特征。 事实上，它并不关心其他辅助功能，如候选人描述、价格、用户评论等。</a:t>
            </a:r>
          </a:p>
          <a:p>
            <a:pPr algn="l"/>
            <a:r>
              <a:rPr lang="zh-CN" altLang="en-US" sz="1800" b="0" i="0" dirty="0">
                <a:solidFill>
                  <a:srgbClr val="000000"/>
                </a:solidFill>
                <a:effectLst/>
                <a:latin typeface="Helvetica Neue"/>
              </a:rPr>
              <a:t>为了在学习潜在特征（嵌入）时涉及辅助特征和 </a:t>
            </a:r>
            <a:r>
              <a:rPr lang="en-US" altLang="zh-CN" sz="1800" b="0" i="0" dirty="0">
                <a:solidFill>
                  <a:srgbClr val="000000"/>
                </a:solidFill>
                <a:effectLst/>
                <a:latin typeface="Helvetica Neue"/>
              </a:rPr>
              <a:t>id</a:t>
            </a:r>
            <a:r>
              <a:rPr lang="zh-CN" altLang="en-US" sz="1800" b="0" i="0" dirty="0">
                <a:solidFill>
                  <a:srgbClr val="000000"/>
                </a:solidFill>
                <a:effectLst/>
                <a:latin typeface="Helvetica Neue"/>
              </a:rPr>
              <a:t>，我们可以使用深度神经网络 </a:t>
            </a:r>
            <a:r>
              <a:rPr lang="en-US" altLang="zh-CN" sz="1800" b="0" i="0" dirty="0">
                <a:solidFill>
                  <a:srgbClr val="000000"/>
                </a:solidFill>
                <a:effectLst/>
                <a:latin typeface="Helvetica Neue"/>
              </a:rPr>
              <a:t>(DNN) </a:t>
            </a:r>
            <a:r>
              <a:rPr lang="zh-CN" altLang="en-US" sz="1800" b="0" i="0" dirty="0">
                <a:solidFill>
                  <a:srgbClr val="000000"/>
                </a:solidFill>
                <a:effectLst/>
                <a:latin typeface="Helvetica Neue"/>
              </a:rPr>
              <a:t>架构，例如 </a:t>
            </a:r>
            <a:r>
              <a:rPr lang="en-US" altLang="zh-CN" sz="1800" b="0" i="0" dirty="0" err="1">
                <a:solidFill>
                  <a:srgbClr val="000000"/>
                </a:solidFill>
                <a:effectLst/>
                <a:latin typeface="Helvetica Neue"/>
              </a:rPr>
              <a:t>softmax</a:t>
            </a:r>
            <a:r>
              <a:rPr lang="en-US" altLang="zh-CN" sz="1800" b="0" i="0" dirty="0">
                <a:solidFill>
                  <a:srgbClr val="000000"/>
                </a:solidFill>
                <a:effectLst/>
                <a:latin typeface="Helvetica Neue"/>
              </a:rPr>
              <a:t> </a:t>
            </a:r>
            <a:r>
              <a:rPr lang="zh-CN" altLang="en-US" sz="1800" b="0" i="0" dirty="0">
                <a:solidFill>
                  <a:srgbClr val="000000"/>
                </a:solidFill>
                <a:effectLst/>
                <a:latin typeface="Helvetica Neue"/>
              </a:rPr>
              <a:t>或两塔神经模型。</a:t>
            </a:r>
          </a:p>
          <a:p>
            <a:endParaRPr lang="zh-CN" altLang="en-US" sz="1800" dirty="0"/>
          </a:p>
        </p:txBody>
      </p:sp>
      <p:pic>
        <p:nvPicPr>
          <p:cNvPr id="5" name="图片 4">
            <a:extLst>
              <a:ext uri="{FF2B5EF4-FFF2-40B4-BE49-F238E27FC236}">
                <a16:creationId xmlns:a16="http://schemas.microsoft.com/office/drawing/2014/main" id="{80067724-F676-9EB3-31B4-DDA003D133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3200400"/>
            <a:ext cx="4724400" cy="2974622"/>
          </a:xfrm>
          <a:prstGeom prst="rect">
            <a:avLst/>
          </a:prstGeom>
        </p:spPr>
      </p:pic>
    </p:spTree>
    <p:extLst>
      <p:ext uri="{BB962C8B-B14F-4D97-AF65-F5344CB8AC3E}">
        <p14:creationId xmlns:p14="http://schemas.microsoft.com/office/powerpoint/2010/main" val="3309895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55EF30-4CE0-33C1-EF85-2D7E3D61C9BF}"/>
              </a:ext>
            </a:extLst>
          </p:cNvPr>
          <p:cNvSpPr>
            <a:spLocks noGrp="1"/>
          </p:cNvSpPr>
          <p:nvPr>
            <p:ph type="title"/>
          </p:nvPr>
        </p:nvSpPr>
        <p:spPr/>
        <p:txBody>
          <a:bodyPr/>
          <a:lstStyle/>
          <a:p>
            <a:endParaRPr lang="zh-CN" altLang="en-US" dirty="0"/>
          </a:p>
        </p:txBody>
      </p:sp>
      <p:sp>
        <p:nvSpPr>
          <p:cNvPr id="3" name="文本占位符 2">
            <a:extLst>
              <a:ext uri="{FF2B5EF4-FFF2-40B4-BE49-F238E27FC236}">
                <a16:creationId xmlns:a16="http://schemas.microsoft.com/office/drawing/2014/main" id="{91E5FB2F-D2EB-929B-E218-1A2D42613B4F}"/>
              </a:ext>
            </a:extLst>
          </p:cNvPr>
          <p:cNvSpPr>
            <a:spLocks noGrp="1"/>
          </p:cNvSpPr>
          <p:nvPr>
            <p:ph type="body" idx="1"/>
          </p:nvPr>
        </p:nvSpPr>
        <p:spPr>
          <a:xfrm>
            <a:off x="914400" y="1490027"/>
            <a:ext cx="8581390" cy="923330"/>
          </a:xfrm>
        </p:spPr>
        <p:txBody>
          <a:bodyPr/>
          <a:lstStyle/>
          <a:p>
            <a:r>
              <a:rPr lang="en-US" altLang="zh-CN" b="0" i="0" dirty="0">
                <a:solidFill>
                  <a:srgbClr val="000000"/>
                </a:solidFill>
                <a:effectLst/>
                <a:latin typeface="Helvetica Neue"/>
              </a:rPr>
              <a:t>YouTube </a:t>
            </a:r>
            <a:r>
              <a:rPr lang="zh-CN" altLang="en-US" b="0" i="0" dirty="0">
                <a:solidFill>
                  <a:srgbClr val="000000"/>
                </a:solidFill>
                <a:effectLst/>
                <a:latin typeface="Helvetica Neue"/>
              </a:rPr>
              <a:t>两塔神经模型使用侧面特征来表示抽象高维嵌入向量中的查询和候选</a:t>
            </a:r>
            <a:endParaRPr lang="zh-CN" altLang="en-US" dirty="0"/>
          </a:p>
        </p:txBody>
      </p:sp>
      <p:pic>
        <p:nvPicPr>
          <p:cNvPr id="5" name="图片 4">
            <a:extLst>
              <a:ext uri="{FF2B5EF4-FFF2-40B4-BE49-F238E27FC236}">
                <a16:creationId xmlns:a16="http://schemas.microsoft.com/office/drawing/2014/main" id="{E0051369-D8C1-D021-A3AB-BD0A2C8374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2971800"/>
            <a:ext cx="6705600" cy="3476514"/>
          </a:xfrm>
          <a:prstGeom prst="rect">
            <a:avLst/>
          </a:prstGeom>
        </p:spPr>
      </p:pic>
    </p:spTree>
    <p:extLst>
      <p:ext uri="{BB962C8B-B14F-4D97-AF65-F5344CB8AC3E}">
        <p14:creationId xmlns:p14="http://schemas.microsoft.com/office/powerpoint/2010/main" val="397844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D023BC-2218-B948-ACE0-07D385237209}"/>
              </a:ext>
            </a:extLst>
          </p:cNvPr>
          <p:cNvSpPr>
            <a:spLocks noGrp="1"/>
          </p:cNvSpPr>
          <p:nvPr>
            <p:ph type="title"/>
          </p:nvPr>
        </p:nvSpPr>
        <p:spPr/>
        <p:txBody>
          <a:bodyPr/>
          <a:lstStyle/>
          <a:p>
            <a:r>
              <a:rPr lang="en-US" altLang="zh-CN" dirty="0" err="1"/>
              <a:t>Movielens</a:t>
            </a:r>
            <a:r>
              <a:rPr lang="en-US" altLang="zh-CN" dirty="0"/>
              <a:t> dataset</a:t>
            </a:r>
            <a:endParaRPr lang="zh-CN" altLang="en-US" dirty="0"/>
          </a:p>
        </p:txBody>
      </p:sp>
      <p:sp>
        <p:nvSpPr>
          <p:cNvPr id="3" name="文本占位符 2">
            <a:extLst>
              <a:ext uri="{FF2B5EF4-FFF2-40B4-BE49-F238E27FC236}">
                <a16:creationId xmlns:a16="http://schemas.microsoft.com/office/drawing/2014/main" id="{4BBEC4EA-A65A-13D7-0E1F-DFCA0BAA9221}"/>
              </a:ext>
            </a:extLst>
          </p:cNvPr>
          <p:cNvSpPr>
            <a:spLocks noGrp="1"/>
          </p:cNvSpPr>
          <p:nvPr>
            <p:ph type="body" idx="1"/>
          </p:nvPr>
        </p:nvSpPr>
        <p:spPr>
          <a:xfrm>
            <a:off x="914400" y="1490027"/>
            <a:ext cx="8581390" cy="3323987"/>
          </a:xfrm>
        </p:spPr>
        <p:txBody>
          <a:bodyPr/>
          <a:lstStyle/>
          <a:p>
            <a:pPr marL="285750" indent="-285750" algn="l">
              <a:buFont typeface="Arial" panose="020B0604020202020204" pitchFamily="34" charset="0"/>
              <a:buChar char="•"/>
            </a:pPr>
            <a:r>
              <a:rPr lang="en-US" altLang="zh-CN" sz="1800" b="0" i="0" dirty="0" err="1">
                <a:solidFill>
                  <a:srgbClr val="000000"/>
                </a:solidFill>
                <a:effectLst/>
                <a:latin typeface="Helvetica Neue"/>
              </a:rPr>
              <a:t>Movielens</a:t>
            </a:r>
            <a:r>
              <a:rPr lang="en-US" altLang="zh-CN" sz="1800" b="0" i="0" dirty="0">
                <a:solidFill>
                  <a:srgbClr val="000000"/>
                </a:solidFill>
                <a:effectLst/>
                <a:latin typeface="Helvetica Neue"/>
              </a:rPr>
              <a:t> </a:t>
            </a:r>
            <a:r>
              <a:rPr lang="zh-CN" altLang="en-US" sz="1800" b="0" i="0" dirty="0">
                <a:solidFill>
                  <a:srgbClr val="000000"/>
                </a:solidFill>
                <a:effectLst/>
                <a:latin typeface="Helvetica Neue"/>
              </a:rPr>
              <a:t>数据集是推荐系统研究领域的基准数据集，包含一组用户对电影的评分，这些评分是从 </a:t>
            </a:r>
            <a:r>
              <a:rPr lang="en-US" altLang="zh-CN" sz="1800" b="0" i="0" dirty="0" err="1">
                <a:solidFill>
                  <a:srgbClr val="000000"/>
                </a:solidFill>
                <a:effectLst/>
                <a:latin typeface="Helvetica Neue"/>
              </a:rPr>
              <a:t>MovieLens</a:t>
            </a:r>
            <a:r>
              <a:rPr lang="en-US" altLang="zh-CN" sz="1800" b="0" i="0" dirty="0">
                <a:solidFill>
                  <a:srgbClr val="000000"/>
                </a:solidFill>
                <a:effectLst/>
                <a:latin typeface="Helvetica Neue"/>
              </a:rPr>
              <a:t> </a:t>
            </a:r>
            <a:r>
              <a:rPr lang="zh-CN" altLang="en-US" sz="1800" b="0" i="0" dirty="0">
                <a:solidFill>
                  <a:srgbClr val="000000"/>
                </a:solidFill>
                <a:effectLst/>
                <a:latin typeface="Helvetica Neue"/>
              </a:rPr>
              <a:t>网站（电影推荐服务）收集的。</a:t>
            </a:r>
          </a:p>
          <a:p>
            <a:pPr marL="285750" indent="-285750" algn="l">
              <a:buFont typeface="Arial" panose="020B0604020202020204" pitchFamily="34" charset="0"/>
              <a:buChar char="•"/>
            </a:pPr>
            <a:r>
              <a:rPr lang="en-US" altLang="zh-CN" sz="1800" b="0" i="0" dirty="0" err="1">
                <a:solidFill>
                  <a:srgbClr val="000000"/>
                </a:solidFill>
                <a:effectLst/>
                <a:latin typeface="Helvetica Neue"/>
              </a:rPr>
              <a:t>Movielens</a:t>
            </a:r>
            <a:r>
              <a:rPr lang="en-US" altLang="zh-CN" sz="1800" b="0" i="0" dirty="0">
                <a:solidFill>
                  <a:srgbClr val="000000"/>
                </a:solidFill>
                <a:effectLst/>
                <a:latin typeface="Helvetica Neue"/>
              </a:rPr>
              <a:t> </a:t>
            </a:r>
            <a:r>
              <a:rPr lang="zh-CN" altLang="en-US" sz="1800" b="0" i="0" dirty="0">
                <a:solidFill>
                  <a:srgbClr val="000000"/>
                </a:solidFill>
                <a:effectLst/>
                <a:latin typeface="Helvetica Neue"/>
              </a:rPr>
              <a:t>有 </a:t>
            </a:r>
            <a:r>
              <a:rPr lang="en-US" altLang="zh-CN" sz="1800" b="0" i="0" dirty="0">
                <a:solidFill>
                  <a:srgbClr val="000000"/>
                </a:solidFill>
                <a:effectLst/>
                <a:latin typeface="Helvetica Neue"/>
              </a:rPr>
              <a:t>5 </a:t>
            </a:r>
            <a:r>
              <a:rPr lang="zh-CN" altLang="en-US" sz="1800" b="0" i="0" dirty="0">
                <a:solidFill>
                  <a:srgbClr val="000000"/>
                </a:solidFill>
                <a:effectLst/>
                <a:latin typeface="Helvetica Neue"/>
              </a:rPr>
              <a:t>种不同版本可用于不同用途：“</a:t>
            </a:r>
            <a:r>
              <a:rPr lang="en-US" altLang="zh-CN" sz="1800" b="0" i="0" dirty="0">
                <a:solidFill>
                  <a:srgbClr val="000000"/>
                </a:solidFill>
                <a:effectLst/>
                <a:latin typeface="Helvetica Neue"/>
              </a:rPr>
              <a:t>25m”</a:t>
            </a:r>
            <a:r>
              <a:rPr lang="zh-CN" altLang="en-US" sz="1800" b="0" i="0" dirty="0">
                <a:solidFill>
                  <a:srgbClr val="000000"/>
                </a:solidFill>
                <a:effectLst/>
                <a:latin typeface="Helvetica Neue"/>
              </a:rPr>
              <a:t>、“</a:t>
            </a:r>
            <a:r>
              <a:rPr lang="en-US" altLang="zh-CN" sz="1800" b="0" i="0" dirty="0">
                <a:solidFill>
                  <a:srgbClr val="000000"/>
                </a:solidFill>
                <a:effectLst/>
                <a:latin typeface="Helvetica Neue"/>
              </a:rPr>
              <a:t>latest-small”</a:t>
            </a:r>
            <a:r>
              <a:rPr lang="zh-CN" altLang="en-US" sz="1800" b="0" i="0" dirty="0">
                <a:solidFill>
                  <a:srgbClr val="000000"/>
                </a:solidFill>
                <a:effectLst/>
                <a:latin typeface="Helvetica Neue"/>
              </a:rPr>
              <a:t>、“</a:t>
            </a:r>
            <a:r>
              <a:rPr lang="en-US" altLang="zh-CN" sz="1800" b="0" i="0" dirty="0">
                <a:solidFill>
                  <a:srgbClr val="000000"/>
                </a:solidFill>
                <a:effectLst/>
                <a:latin typeface="Helvetica Neue"/>
              </a:rPr>
              <a:t>100k”</a:t>
            </a:r>
            <a:r>
              <a:rPr lang="zh-CN" altLang="en-US" sz="1800" b="0" i="0" dirty="0">
                <a:solidFill>
                  <a:srgbClr val="000000"/>
                </a:solidFill>
                <a:effectLst/>
                <a:latin typeface="Helvetica Neue"/>
              </a:rPr>
              <a:t>、“</a:t>
            </a:r>
            <a:r>
              <a:rPr lang="en-US" altLang="zh-CN" sz="1800" b="0" i="0" dirty="0">
                <a:solidFill>
                  <a:srgbClr val="000000"/>
                </a:solidFill>
                <a:effectLst/>
                <a:latin typeface="Helvetica Neue"/>
              </a:rPr>
              <a:t>1m”</a:t>
            </a:r>
            <a:r>
              <a:rPr lang="zh-CN" altLang="en-US" sz="1800" b="0" i="0" dirty="0">
                <a:solidFill>
                  <a:srgbClr val="000000"/>
                </a:solidFill>
                <a:effectLst/>
                <a:latin typeface="Helvetica Neue"/>
              </a:rPr>
              <a:t>和“</a:t>
            </a:r>
            <a:r>
              <a:rPr lang="en-US" altLang="zh-CN" sz="1800" b="0" i="0" dirty="0">
                <a:solidFill>
                  <a:srgbClr val="000000"/>
                </a:solidFill>
                <a:effectLst/>
                <a:latin typeface="Helvetica Neue"/>
              </a:rPr>
              <a:t>20m”</a:t>
            </a:r>
            <a:r>
              <a:rPr lang="zh-CN" altLang="en-US" sz="1800" b="0" i="0" dirty="0">
                <a:solidFill>
                  <a:srgbClr val="000000"/>
                </a:solidFill>
                <a:effectLst/>
                <a:latin typeface="Helvetica Neue"/>
              </a:rPr>
              <a:t>。 在本教程中，我们将使用“</a:t>
            </a:r>
            <a:r>
              <a:rPr lang="en-US" altLang="zh-CN" sz="1800" b="0" i="0" dirty="0">
                <a:solidFill>
                  <a:srgbClr val="000000"/>
                </a:solidFill>
                <a:effectLst/>
                <a:latin typeface="Helvetica Neue"/>
              </a:rPr>
              <a:t>100k”</a:t>
            </a:r>
            <a:r>
              <a:rPr lang="zh-CN" altLang="en-US" sz="1800" b="0" i="0" dirty="0">
                <a:solidFill>
                  <a:srgbClr val="000000"/>
                </a:solidFill>
                <a:effectLst/>
                <a:latin typeface="Helvetica Neue"/>
              </a:rPr>
              <a:t>版本。 有关不同版本的更多信息，请访问官方网站。</a:t>
            </a:r>
          </a:p>
          <a:p>
            <a:pPr marL="285750" indent="-285750" algn="l">
              <a:buFont typeface="Arial" panose="020B0604020202020204" pitchFamily="34" charset="0"/>
              <a:buChar char="•"/>
            </a:pPr>
            <a:r>
              <a:rPr lang="en-US" altLang="zh-CN" sz="1800" b="0" i="0" dirty="0" err="1">
                <a:solidFill>
                  <a:srgbClr val="000000"/>
                </a:solidFill>
                <a:effectLst/>
                <a:latin typeface="Helvetica Neue"/>
              </a:rPr>
              <a:t>movielens</a:t>
            </a:r>
            <a:r>
              <a:rPr lang="en-US" altLang="zh-CN" sz="1800" b="0" i="0" dirty="0">
                <a:solidFill>
                  <a:srgbClr val="000000"/>
                </a:solidFill>
                <a:effectLst/>
                <a:latin typeface="Helvetica Neue"/>
              </a:rPr>
              <a:t>/100k-ratings</a:t>
            </a:r>
          </a:p>
          <a:p>
            <a:pPr marL="285750" indent="-285750" algn="l">
              <a:buFont typeface="Arial" panose="020B0604020202020204" pitchFamily="34" charset="0"/>
              <a:buChar char="•"/>
            </a:pPr>
            <a:r>
              <a:rPr lang="en-US" altLang="zh-CN" sz="1800" b="0" i="0" dirty="0" err="1">
                <a:solidFill>
                  <a:srgbClr val="000000"/>
                </a:solidFill>
                <a:effectLst/>
                <a:latin typeface="Helvetica Neue"/>
              </a:rPr>
              <a:t>MovieLens</a:t>
            </a:r>
            <a:r>
              <a:rPr lang="en-US" altLang="zh-CN" sz="1800" b="0" i="0" dirty="0">
                <a:solidFill>
                  <a:srgbClr val="000000"/>
                </a:solidFill>
                <a:effectLst/>
                <a:latin typeface="Helvetica Neue"/>
              </a:rPr>
              <a:t> </a:t>
            </a:r>
            <a:r>
              <a:rPr lang="zh-CN" altLang="en-US" sz="1800" b="0" i="0" dirty="0">
                <a:solidFill>
                  <a:srgbClr val="000000"/>
                </a:solidFill>
                <a:effectLst/>
                <a:latin typeface="Helvetica Neue"/>
              </a:rPr>
              <a:t>数据集的最旧版本包含 </a:t>
            </a:r>
            <a:r>
              <a:rPr lang="en-US" altLang="zh-CN" sz="1800" b="0" i="0" dirty="0">
                <a:solidFill>
                  <a:srgbClr val="000000"/>
                </a:solidFill>
                <a:effectLst/>
                <a:latin typeface="Helvetica Neue"/>
              </a:rPr>
              <a:t>943 </a:t>
            </a:r>
            <a:r>
              <a:rPr lang="zh-CN" altLang="en-US" sz="1800" b="0" i="0" dirty="0">
                <a:solidFill>
                  <a:srgbClr val="000000"/>
                </a:solidFill>
                <a:effectLst/>
                <a:latin typeface="Helvetica Neue"/>
              </a:rPr>
              <a:t>位用户对 </a:t>
            </a:r>
            <a:r>
              <a:rPr lang="en-US" altLang="zh-CN" sz="1800" b="0" i="0" dirty="0">
                <a:solidFill>
                  <a:srgbClr val="000000"/>
                </a:solidFill>
                <a:effectLst/>
                <a:latin typeface="Helvetica Neue"/>
              </a:rPr>
              <a:t>1,682 </a:t>
            </a:r>
            <a:r>
              <a:rPr lang="zh-CN" altLang="en-US" sz="1800" b="0" i="0" dirty="0">
                <a:solidFill>
                  <a:srgbClr val="000000"/>
                </a:solidFill>
                <a:effectLst/>
                <a:latin typeface="Helvetica Neue"/>
              </a:rPr>
              <a:t>部电影的 </a:t>
            </a:r>
            <a:r>
              <a:rPr lang="en-US" altLang="zh-CN" sz="1800" b="0" i="0" dirty="0">
                <a:solidFill>
                  <a:srgbClr val="000000"/>
                </a:solidFill>
                <a:effectLst/>
                <a:latin typeface="Helvetica Neue"/>
              </a:rPr>
              <a:t>100,000 </a:t>
            </a:r>
            <a:r>
              <a:rPr lang="zh-CN" altLang="en-US" sz="1800" b="0" i="0" dirty="0">
                <a:solidFill>
                  <a:srgbClr val="000000"/>
                </a:solidFill>
                <a:effectLst/>
                <a:latin typeface="Helvetica Neue"/>
              </a:rPr>
              <a:t>个评分。 每个用户至少对 </a:t>
            </a:r>
            <a:r>
              <a:rPr lang="en-US" altLang="zh-CN" sz="1800" b="0" i="0" dirty="0">
                <a:solidFill>
                  <a:srgbClr val="000000"/>
                </a:solidFill>
                <a:effectLst/>
                <a:latin typeface="Helvetica Neue"/>
              </a:rPr>
              <a:t>20 </a:t>
            </a:r>
            <a:r>
              <a:rPr lang="zh-CN" altLang="en-US" sz="1800" b="0" i="0" dirty="0">
                <a:solidFill>
                  <a:srgbClr val="000000"/>
                </a:solidFill>
                <a:effectLst/>
                <a:latin typeface="Helvetica Neue"/>
              </a:rPr>
              <a:t>部电影进行了评分。 评级以全星递增。 除了电影和评分数据之外，该数据集还包含用户的人口统计数据。</a:t>
            </a:r>
          </a:p>
          <a:p>
            <a:pPr marL="285750" indent="-285750" algn="l">
              <a:buFont typeface="Arial" panose="020B0604020202020204" pitchFamily="34" charset="0"/>
              <a:buChar char="•"/>
            </a:pPr>
            <a:r>
              <a:rPr lang="en-US" altLang="zh-CN" sz="1800" b="0" i="0" dirty="0" err="1">
                <a:solidFill>
                  <a:srgbClr val="000000"/>
                </a:solidFill>
                <a:effectLst/>
                <a:latin typeface="Helvetica Neue"/>
              </a:rPr>
              <a:t>movielens</a:t>
            </a:r>
            <a:r>
              <a:rPr lang="en-US" altLang="zh-CN" sz="1800" b="0" i="0" dirty="0">
                <a:solidFill>
                  <a:srgbClr val="000000"/>
                </a:solidFill>
                <a:effectLst/>
                <a:latin typeface="Helvetica Neue"/>
              </a:rPr>
              <a:t>/100k-movies</a:t>
            </a:r>
          </a:p>
          <a:p>
            <a:pPr marL="285750" indent="-285750" algn="l">
              <a:buFont typeface="Arial" panose="020B0604020202020204" pitchFamily="34" charset="0"/>
              <a:buChar char="•"/>
            </a:pPr>
            <a:r>
              <a:rPr lang="zh-CN" altLang="en-US" sz="1800" b="0" i="0" dirty="0">
                <a:solidFill>
                  <a:srgbClr val="000000"/>
                </a:solidFill>
                <a:effectLst/>
                <a:latin typeface="Helvetica Neue"/>
              </a:rPr>
              <a:t>该数据集包含 </a:t>
            </a:r>
            <a:r>
              <a:rPr lang="en-US" altLang="zh-CN" sz="1800" b="0" i="0" dirty="0" err="1">
                <a:solidFill>
                  <a:srgbClr val="000000"/>
                </a:solidFill>
                <a:effectLst/>
                <a:latin typeface="Helvetica Neue"/>
              </a:rPr>
              <a:t>movielens</a:t>
            </a:r>
            <a:r>
              <a:rPr lang="en-US" altLang="zh-CN" sz="1800" b="0" i="0" dirty="0">
                <a:solidFill>
                  <a:srgbClr val="000000"/>
                </a:solidFill>
                <a:effectLst/>
                <a:latin typeface="Helvetica Neue"/>
              </a:rPr>
              <a:t>/100k- ratings </a:t>
            </a:r>
            <a:r>
              <a:rPr lang="zh-CN" altLang="en-US" sz="1800" b="0" i="0" dirty="0">
                <a:solidFill>
                  <a:srgbClr val="000000"/>
                </a:solidFill>
                <a:effectLst/>
                <a:latin typeface="Helvetica Neue"/>
              </a:rPr>
              <a:t>数据集中评级的 </a:t>
            </a:r>
            <a:r>
              <a:rPr lang="en-US" altLang="zh-CN" sz="1800" b="0" i="0" dirty="0">
                <a:solidFill>
                  <a:srgbClr val="000000"/>
                </a:solidFill>
                <a:effectLst/>
                <a:latin typeface="Helvetica Neue"/>
              </a:rPr>
              <a:t>1,682 </a:t>
            </a:r>
            <a:r>
              <a:rPr lang="zh-CN" altLang="en-US" sz="1800" b="0" i="0" dirty="0">
                <a:solidFill>
                  <a:srgbClr val="000000"/>
                </a:solidFill>
                <a:effectLst/>
                <a:latin typeface="Helvetica Neue"/>
              </a:rPr>
              <a:t>部电影的数据。</a:t>
            </a:r>
          </a:p>
          <a:p>
            <a:pPr marL="285750" indent="-285750">
              <a:buFont typeface="Arial" panose="020B0604020202020204" pitchFamily="34" charset="0"/>
              <a:buChar char="•"/>
            </a:pPr>
            <a:endParaRPr lang="zh-CN" altLang="en-US" sz="1800" dirty="0"/>
          </a:p>
        </p:txBody>
      </p:sp>
    </p:spTree>
    <p:extLst>
      <p:ext uri="{BB962C8B-B14F-4D97-AF65-F5344CB8AC3E}">
        <p14:creationId xmlns:p14="http://schemas.microsoft.com/office/powerpoint/2010/main" val="605718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915</Words>
  <Application>Microsoft Office PowerPoint</Application>
  <PresentationFormat>自定义</PresentationFormat>
  <Paragraphs>46</Paragraphs>
  <Slides>11</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11</vt:i4>
      </vt:variant>
    </vt:vector>
  </HeadingPairs>
  <TitlesOfParts>
    <vt:vector size="18" baseType="lpstr">
      <vt:lpstr>Helvetica Neue</vt:lpstr>
      <vt:lpstr>等线</vt:lpstr>
      <vt:lpstr>等线 Light</vt:lpstr>
      <vt:lpstr>Arial</vt:lpstr>
      <vt:lpstr>Calibri</vt:lpstr>
      <vt:lpstr>Office Theme</vt:lpstr>
      <vt:lpstr>1_Office Theme</vt:lpstr>
      <vt:lpstr>基于TensorFlow的公共选修课建设</vt:lpstr>
      <vt:lpstr>什么是推荐系统？</vt:lpstr>
      <vt:lpstr>实际方案</vt:lpstr>
      <vt:lpstr>基于内容的过滤与协作过滤</vt:lpstr>
      <vt:lpstr>查询或候选的表示</vt:lpstr>
      <vt:lpstr>PowerPoint 演示文稿</vt:lpstr>
      <vt:lpstr>PowerPoint 演示文稿</vt:lpstr>
      <vt:lpstr>PowerPoint 演示文稿</vt:lpstr>
      <vt:lpstr>Movielens dataset</vt:lpstr>
      <vt:lpstr>使用TensorFlowDatasets构建数据输入管道</vt:lpstr>
      <vt:lpstr>coding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Heng Wu</cp:lastModifiedBy>
  <cp:revision>41</cp:revision>
  <dcterms:created xsi:type="dcterms:W3CDTF">2018-05-27T09:03:26Z</dcterms:created>
  <dcterms:modified xsi:type="dcterms:W3CDTF">2023-11-06T01:08:08Z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2052-10.1.0.5672</vt:lpwstr>
  </property>
</Properties>
</file>