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sldIdLst>
    <p:sldId id="256" r:id="rId3"/>
    <p:sldId id="259" r:id="rId4"/>
    <p:sldId id="257" r:id="rId5"/>
    <p:sldId id="258" r:id="rId6"/>
    <p:sldId id="260" r:id="rId7"/>
    <p:sldId id="261" r:id="rId8"/>
    <p:sldId id="262" r:id="rId9"/>
  </p:sldIdLst>
  <p:sldSz cx="10058400" cy="7772400"/>
  <p:notesSz cx="10058400" cy="7772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10">
          <p15:clr>
            <a:srgbClr val="A4A3A4"/>
          </p15:clr>
        </p15:guide>
        <p15:guide id="2" pos="21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æ æ ·å¼ï¼æ ç½æ 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024" autoAdjust="0"/>
  </p:normalViewPr>
  <p:slideViewPr>
    <p:cSldViewPr>
      <p:cViewPr varScale="1">
        <p:scale>
          <a:sx n="113" d="100"/>
          <a:sy n="113" d="100"/>
        </p:scale>
        <p:origin x="76" y="104"/>
      </p:cViewPr>
      <p:guideLst>
        <p:guide orient="horz" pos="2910"/>
        <p:guide pos="21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7E24EC91-808D-4A99-BAB4-A201DE05B49E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02323" y="7168603"/>
            <a:ext cx="2562860" cy="584775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AED7611F-36A6-4786-BA46-D4891A5E079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CA32D02D-E551-441A-A96F-6196EE5BDC63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6507144C-6687-4DE8-B464-7AF6B541D9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pPr marL="254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5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F892A619-B305-4A65-916E-F18495B839CE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9CFD9396-F9AD-44FE-95F2-36611E77462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63872" cy="523220"/>
          </a:xfrm>
        </p:spPr>
        <p:txBody>
          <a:bodyPr lIns="0" tIns="0" rIns="0" bIns="0"/>
          <a:lstStyle>
            <a:lvl1pPr>
              <a:defRPr sz="340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1490027"/>
            <a:ext cx="8581390" cy="4792345"/>
          </a:xfrm>
        </p:spPr>
        <p:txBody>
          <a:bodyPr lIns="0" tIns="0" rIns="0" bIns="0"/>
          <a:lstStyle>
            <a:lvl1pPr>
              <a:defRPr sz="3000" b="0" i="0">
                <a:solidFill>
                  <a:srgbClr val="800000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8" name="Holder 5">
            <a:extLst>
              <a:ext uri="{FF2B5EF4-FFF2-40B4-BE49-F238E27FC236}">
                <a16:creationId xmlns:a16="http://schemas.microsoft.com/office/drawing/2014/main" id="{2661AD8A-7227-452C-8741-6076917831D3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D04A1059-C55C-4B73-9CDE-AFDB7DA9665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B75F0A0C-6165-4BB4-95A2-E38A58D3A29C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A7650704-012C-4CAA-AC1E-75CF6C49613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9F880738-FAE9-4259-AFB5-B87123A89143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BA802D2F-89C3-4D9C-B676-8E4EE1FA10C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75370" cy="523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169387" y="7220450"/>
            <a:ext cx="186690" cy="14619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1"/>
          <p:cNvSpPr>
            <a:spLocks noGrp="1"/>
          </p:cNvSpPr>
          <p:nvPr userDrawn="1"/>
        </p:nvSpPr>
        <p:spPr>
          <a:xfrm>
            <a:off x="5239798" y="1403350"/>
            <a:ext cx="4504277" cy="5354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CE0E2F24-1B90-43F2-B228-D63F93CBE1BA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B07C0BFB-E415-4F6A-A1B6-B1365E52D8C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pPr marL="254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5" dirty="0"/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A8484991-05FF-4D59-8725-CEB239B6AC85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3078D4AC-9E64-42F3-92D0-E520DB6278A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800000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FBEB0BDE-16F9-4D8F-849A-A9354B412D11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CC0823F7-C0A4-47EF-BD14-6073F96DF61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pPr marL="254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5" dirty="0"/>
          </a:p>
        </p:txBody>
      </p:sp>
      <p:sp>
        <p:nvSpPr>
          <p:cNvPr id="8" name="Holder 5">
            <a:extLst>
              <a:ext uri="{FF2B5EF4-FFF2-40B4-BE49-F238E27FC236}">
                <a16:creationId xmlns:a16="http://schemas.microsoft.com/office/drawing/2014/main" id="{5C448A95-640D-4059-AF9D-56B4C79363B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13740" y="7220450"/>
            <a:ext cx="2562860" cy="584775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0F61119D-7987-4F3C-A9EE-FF4429B9E0A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32821" y="7220450"/>
            <a:ext cx="1793239" cy="146194"/>
          </a:xfr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7263" y="2579623"/>
            <a:ext cx="8063872" cy="1070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740" y="1364158"/>
            <a:ext cx="8581390" cy="4792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800000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69387" y="7220450"/>
            <a:ext cx="186690" cy="1461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C83827B1-07FE-4B35-97A6-9CB51D35D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32821" y="7220450"/>
            <a:ext cx="1793239" cy="146194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  <p:pic>
        <p:nvPicPr>
          <p:cNvPr id="11" name="image03.png">
            <a:extLst>
              <a:ext uri="{FF2B5EF4-FFF2-40B4-BE49-F238E27FC236}">
                <a16:creationId xmlns:a16="http://schemas.microsoft.com/office/drawing/2014/main" id="{8E8DC14A-37AA-4A20-BAF2-76255E1917C3}"/>
              </a:ext>
            </a:extLst>
          </p:cNvPr>
          <p:cNvPicPr/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00440" y="6420026"/>
            <a:ext cx="1389380" cy="486410"/>
          </a:xfrm>
          <a:prstGeom prst="rect">
            <a:avLst/>
          </a:prstGeom>
          <a:ln/>
        </p:spPr>
      </p:pic>
      <p:sp>
        <p:nvSpPr>
          <p:cNvPr id="8" name="Holder 5">
            <a:extLst>
              <a:ext uri="{FF2B5EF4-FFF2-40B4-BE49-F238E27FC236}">
                <a16:creationId xmlns:a16="http://schemas.microsoft.com/office/drawing/2014/main" id="{4BF6615A-33B4-4D84-88BF-A733CAD22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3740" y="7205997"/>
            <a:ext cx="2715260" cy="261603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7263" y="2579623"/>
            <a:ext cx="8063872" cy="1070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B41F34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740" y="1364158"/>
            <a:ext cx="8581390" cy="4792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800000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69387" y="7220450"/>
            <a:ext cx="186690" cy="1461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25400">
              <a:spcBef>
                <a:spcPts val="25"/>
              </a:spcBef>
            </a:pPr>
            <a:fld id="{81D60167-4931-47E6-BA6A-407CBD079E47}" type="slidenum">
              <a:rPr lang="en-US" altLang="zh-CN" spc="5" smtClean="0"/>
              <a:pPr marL="25400">
                <a:spcBef>
                  <a:spcPts val="25"/>
                </a:spcBef>
              </a:pPr>
              <a:t>‹#›</a:t>
            </a:fld>
            <a:endParaRPr lang="en-US" altLang="zh-CN" spc="5" dirty="0"/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36DE286E-03EF-4F3F-B800-8A2F9E399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3740" y="7220450"/>
            <a:ext cx="2562860" cy="584775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altLang="zh-CN" spc="5" dirty="0"/>
              <a:t>《</a:t>
            </a:r>
            <a:r>
              <a:rPr lang="zh-CN" altLang="en-US" spc="5" dirty="0"/>
              <a:t>基于</a:t>
            </a:r>
            <a:r>
              <a:rPr lang="en-US" altLang="zh-CN" spc="5" dirty="0"/>
              <a:t>TensorFlow》</a:t>
            </a:r>
            <a:r>
              <a:rPr lang="zh-CN" altLang="en-US" spc="5" dirty="0"/>
              <a:t>技术的双创课程建设</a:t>
            </a:r>
            <a:endParaRPr lang="en-US" spc="5" dirty="0"/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B72E503D-2C45-483B-B0D9-0BCC2ADE9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32821" y="7220450"/>
            <a:ext cx="1793239" cy="146194"/>
          </a:xfrm>
          <a:prstGeom prst="rect">
            <a:avLst/>
          </a:prstGeom>
        </p:spPr>
        <p:txBody>
          <a:bodyPr lIns="0" tIns="0" rIns="0" bIns="0"/>
          <a:lstStyle>
            <a:lvl1pPr>
              <a:defRPr sz="950" b="0" i="0">
                <a:solidFill>
                  <a:schemeClr val="bg1"/>
                </a:solidFill>
                <a:latin typeface="Arial" panose="02080604020202020204" charset="0"/>
                <a:cs typeface="Arial" panose="02080604020202020204" charset="0"/>
              </a:defRPr>
            </a:lvl1pPr>
          </a:lstStyle>
          <a:p>
            <a:pPr marL="12700">
              <a:spcBef>
                <a:spcPts val="25"/>
              </a:spcBef>
            </a:pPr>
            <a:r>
              <a:rPr lang="en-US" spc="10" dirty="0"/>
              <a:t>2020</a:t>
            </a:r>
            <a:endParaRPr lang="en-US" dirty="0"/>
          </a:p>
        </p:txBody>
      </p:sp>
      <p:pic>
        <p:nvPicPr>
          <p:cNvPr id="9" name="image03.png">
            <a:extLst>
              <a:ext uri="{FF2B5EF4-FFF2-40B4-BE49-F238E27FC236}">
                <a16:creationId xmlns:a16="http://schemas.microsoft.com/office/drawing/2014/main" id="{F440BA02-12BB-4060-9199-01A665C0D70B}"/>
              </a:ext>
            </a:extLst>
          </p:cNvPr>
          <p:cNvPicPr/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00440" y="6420026"/>
            <a:ext cx="1389380" cy="486410"/>
          </a:xfrm>
          <a:prstGeom prst="rect">
            <a:avLst/>
          </a:prstGeom>
          <a:ln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0863036-D6BC-4C9A-B158-7A0184292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1600" y="485215"/>
            <a:ext cx="3280410" cy="246221"/>
          </a:xfrm>
        </p:spPr>
        <p:txBody>
          <a:bodyPr/>
          <a:lstStyle/>
          <a:p>
            <a:r>
              <a:rPr lang="zh-CN" altLang="en-US" sz="1600" b="1" dirty="0">
                <a:solidFill>
                  <a:srgbClr val="FFFF00"/>
                </a:solidFill>
              </a:rPr>
              <a:t>基于</a:t>
            </a:r>
            <a:r>
              <a:rPr lang="en-US" altLang="zh-CN" sz="1600" b="1" dirty="0">
                <a:solidFill>
                  <a:srgbClr val="FFFF00"/>
                </a:solidFill>
              </a:rPr>
              <a:t>TensorFlow</a:t>
            </a:r>
            <a:r>
              <a:rPr lang="zh-CN" altLang="en-US" sz="1600" b="1" dirty="0">
                <a:solidFill>
                  <a:srgbClr val="FFFF00"/>
                </a:solidFill>
              </a:rPr>
              <a:t>的公共选修课建设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17C066CD-58B7-4D9F-854B-AE8F00E35484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08760" y="6172200"/>
            <a:ext cx="7040880" cy="738664"/>
          </a:xfrm>
        </p:spPr>
        <p:txBody>
          <a:bodyPr/>
          <a:lstStyle/>
          <a:p>
            <a:pPr algn="ctr"/>
            <a:r>
              <a:rPr lang="zh-CN" altLang="zh-CN" sz="1800" kern="0" dirty="0">
                <a:solidFill>
                  <a:srgbClr val="2F5496"/>
                </a:solidFill>
                <a:effectLst/>
                <a:latin typeface="等线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Sponsered by GOOGLE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4048B48-1A06-45B9-8DF4-8CE12AD09880}"/>
              </a:ext>
            </a:extLst>
          </p:cNvPr>
          <p:cNvSpPr txBox="1"/>
          <p:nvPr/>
        </p:nvSpPr>
        <p:spPr>
          <a:xfrm>
            <a:off x="754380" y="381000"/>
            <a:ext cx="3970020" cy="376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zh-CN" altLang="zh-CN" sz="1800" b="1" dirty="0">
                <a:solidFill>
                  <a:schemeClr val="bg1"/>
                </a:solidFill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en-US" altLang="zh-CN" sz="1800" b="1" dirty="0">
                <a:solidFill>
                  <a:schemeClr val="bg1"/>
                </a:solidFill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lang="zh-CN" altLang="zh-CN" sz="1800" b="1" dirty="0">
                <a:solidFill>
                  <a:schemeClr val="bg1"/>
                </a:solidFill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年教育部产学研项目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5B1C718-3EA3-96D5-2751-1E9BC5704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1609725"/>
            <a:ext cx="10029825" cy="455295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3F9785F3-2399-05B7-02CC-008DDDB9F510}"/>
              </a:ext>
            </a:extLst>
          </p:cNvPr>
          <p:cNvSpPr txBox="1"/>
          <p:nvPr/>
        </p:nvSpPr>
        <p:spPr>
          <a:xfrm>
            <a:off x="4343399" y="1154668"/>
            <a:ext cx="137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b="1" i="0" dirty="0">
                <a:solidFill>
                  <a:srgbClr val="000000"/>
                </a:solidFill>
                <a:effectLst/>
                <a:latin typeface="Helvetica Neue"/>
              </a:rPr>
              <a:t>Body sign</a:t>
            </a:r>
          </a:p>
        </p:txBody>
      </p:sp>
    </p:spTree>
    <p:extLst>
      <p:ext uri="{BB962C8B-B14F-4D97-AF65-F5344CB8AC3E}">
        <p14:creationId xmlns:p14="http://schemas.microsoft.com/office/powerpoint/2010/main" val="185560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C3BA9E-4737-B81E-B4F6-58B5B70E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原因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DA5F6E-29A0-4F0A-9C93-47AC0293E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90027"/>
            <a:ext cx="8581390" cy="323165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/>
              <a:t>对于言语有困哪的人们，手语是解决问题的方法之一。</a:t>
            </a:r>
            <a:endParaRPr lang="en-US" altLang="zh-CN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/>
              <a:t>普通人掌握手语的人却不多。</a:t>
            </a:r>
            <a:endParaRPr lang="en-US" altLang="zh-CN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/>
              <a:t>我们设想开发识别手语的应用，来搭建不同语言之间的桥梁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977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658E26-0066-8D12-9EA6-9D96C89C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目标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CCA7DF5-42B0-19CB-1B81-4E93087C2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90027"/>
            <a:ext cx="8581390" cy="3231654"/>
          </a:xfrm>
        </p:spPr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Helvetica Neue"/>
              </a:rPr>
              <a:t>日常生活中，人们常常使用手势来表达想法。利用机器学习的方法，可以高效、准确、快速地识别人们的手势。</a:t>
            </a:r>
            <a:br>
              <a:rPr lang="zh-CN" altLang="en-US" dirty="0"/>
            </a:br>
            <a:r>
              <a:rPr lang="zh-CN" altLang="en-US" b="0" i="0" dirty="0">
                <a:solidFill>
                  <a:srgbClr val="000000"/>
                </a:solidFill>
                <a:effectLst/>
                <a:latin typeface="Helvetica Neue"/>
              </a:rPr>
              <a:t>本项目利用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Helvetica Neue"/>
              </a:rPr>
              <a:t>TensorFlow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Helvetica Neue"/>
              </a:rPr>
              <a:t>编写了可以用来识别手势的模型，通过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Helvetica Neue"/>
              </a:rPr>
              <a:t>fine-turning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Helvetica Neue"/>
              </a:rPr>
              <a:t>的方法，在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Helvetica Neue"/>
              </a:rPr>
              <a:t>MobileNetv2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Helvetica Neue"/>
              </a:rPr>
              <a:t>模型的基础上快速生成手势识别模型，取得了非常好的效果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682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7045E8-5D65-E681-7C29-7B7071F5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方法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41BF35-70A9-84BC-0865-7C19A8991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86600" y="2441710"/>
            <a:ext cx="1352550" cy="2308324"/>
          </a:xfrm>
        </p:spPr>
        <p:txBody>
          <a:bodyPr/>
          <a:lstStyle/>
          <a:p>
            <a:r>
              <a:rPr lang="en-US" altLang="zh-CN" dirty="0"/>
              <a:t>1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</a:t>
            </a:r>
          </a:p>
          <a:p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1F72072-40D9-86B8-37DF-13F84080C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28800"/>
            <a:ext cx="1352550" cy="130987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C85B4C9-1166-49FE-C189-E3143215C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79" y="3768870"/>
            <a:ext cx="1352550" cy="1342702"/>
          </a:xfrm>
          <a:prstGeom prst="rect">
            <a:avLst/>
          </a:prstGeom>
        </p:spPr>
      </p:pic>
      <p:sp>
        <p:nvSpPr>
          <p:cNvPr id="11" name="箭头: 右 10">
            <a:extLst>
              <a:ext uri="{FF2B5EF4-FFF2-40B4-BE49-F238E27FC236}">
                <a16:creationId xmlns:a16="http://schemas.microsoft.com/office/drawing/2014/main" id="{6BDFC593-D5B2-F4B9-62D3-AC77DD974548}"/>
              </a:ext>
            </a:extLst>
          </p:cNvPr>
          <p:cNvSpPr/>
          <p:nvPr/>
        </p:nvSpPr>
        <p:spPr>
          <a:xfrm>
            <a:off x="2514600" y="3138672"/>
            <a:ext cx="1352550" cy="4572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立方体 11">
            <a:extLst>
              <a:ext uri="{FF2B5EF4-FFF2-40B4-BE49-F238E27FC236}">
                <a16:creationId xmlns:a16="http://schemas.microsoft.com/office/drawing/2014/main" id="{04CD6748-A8CB-53DA-4C41-8B9360B3DC1B}"/>
              </a:ext>
            </a:extLst>
          </p:cNvPr>
          <p:cNvSpPr/>
          <p:nvPr/>
        </p:nvSpPr>
        <p:spPr>
          <a:xfrm>
            <a:off x="4138295" y="2567172"/>
            <a:ext cx="1066800" cy="1600200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MobileNetV2</a:t>
            </a:r>
            <a:endParaRPr lang="zh-CN" altLang="en-US" dirty="0"/>
          </a:p>
        </p:txBody>
      </p:sp>
      <p:sp>
        <p:nvSpPr>
          <p:cNvPr id="13" name="立方体 12">
            <a:extLst>
              <a:ext uri="{FF2B5EF4-FFF2-40B4-BE49-F238E27FC236}">
                <a16:creationId xmlns:a16="http://schemas.microsoft.com/office/drawing/2014/main" id="{C8FFED77-9CAE-F813-6796-D3792AD69EF9}"/>
              </a:ext>
            </a:extLst>
          </p:cNvPr>
          <p:cNvSpPr/>
          <p:nvPr/>
        </p:nvSpPr>
        <p:spPr>
          <a:xfrm>
            <a:off x="4964149" y="2590800"/>
            <a:ext cx="685800" cy="1573914"/>
          </a:xfrm>
          <a:prstGeom prst="cube">
            <a:avLst>
              <a:gd name="adj" fmla="val 33333"/>
            </a:avLst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Head</a:t>
            </a:r>
            <a:endParaRPr lang="zh-CN" altLang="en-US" dirty="0"/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D46E6EAB-9EA5-A301-326F-A49E05E27C6C}"/>
              </a:ext>
            </a:extLst>
          </p:cNvPr>
          <p:cNvSpPr/>
          <p:nvPr/>
        </p:nvSpPr>
        <p:spPr>
          <a:xfrm>
            <a:off x="5809262" y="3121137"/>
            <a:ext cx="1066800" cy="49227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95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ED470A-64D6-CEB3-9689-0E70CB65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ACF681D-ECE1-D802-C222-7FBB10061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124200"/>
            <a:ext cx="6553200" cy="923330"/>
          </a:xfrm>
        </p:spPr>
        <p:txBody>
          <a:bodyPr/>
          <a:lstStyle/>
          <a:p>
            <a:r>
              <a:rPr lang="zh-CN" altLang="en-US" dirty="0"/>
              <a:t>如何手语表达的数字可以识别，</a:t>
            </a:r>
            <a:endParaRPr lang="en-US" altLang="zh-CN" dirty="0"/>
          </a:p>
          <a:p>
            <a:r>
              <a:rPr lang="zh-CN" altLang="en-US" dirty="0"/>
              <a:t>那么手语表达的其他信息也可以识别！</a:t>
            </a:r>
          </a:p>
        </p:txBody>
      </p:sp>
    </p:spTree>
    <p:extLst>
      <p:ext uri="{BB962C8B-B14F-4D97-AF65-F5344CB8AC3E}">
        <p14:creationId xmlns:p14="http://schemas.microsoft.com/office/powerpoint/2010/main" val="330146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879012-1F66-F8F8-F9D0-8EB93918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MobileNet</a:t>
            </a:r>
            <a:r>
              <a:rPr lang="zh-CN" altLang="en-US" dirty="0"/>
              <a:t>结构</a:t>
            </a:r>
          </a:p>
        </p:txBody>
      </p:sp>
      <p:sp>
        <p:nvSpPr>
          <p:cNvPr id="4" name="AutoShape 2" descr="1_bqE59FvgpvoAQUMQ0WEoUA.webp">
            <a:extLst>
              <a:ext uri="{FF2B5EF4-FFF2-40B4-BE49-F238E27FC236}">
                <a16:creationId xmlns:a16="http://schemas.microsoft.com/office/drawing/2014/main" id="{ECC28C21-C7BF-B0E8-EE10-2000B2A9770F}"/>
              </a:ext>
            </a:extLst>
          </p:cNvPr>
          <p:cNvSpPr>
            <a:spLocks noGrp="1" noChangeAspect="1" noChangeArrowheads="1"/>
          </p:cNvSpPr>
          <p:nvPr>
            <p:ph type="body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2E6AD35-5567-D60C-0B0D-059DD13FA3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2223"/>
            <a:ext cx="9296400" cy="527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59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BA86C-09CF-1EA5-09C0-D3DABBDF0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53A4A9A-9B99-D2A6-1857-A39AA97BC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90027"/>
            <a:ext cx="8581390" cy="461665"/>
          </a:xfrm>
        </p:spPr>
        <p:txBody>
          <a:bodyPr/>
          <a:lstStyle/>
          <a:p>
            <a:r>
              <a:rPr lang="en-US" altLang="zh-CN" dirty="0"/>
              <a:t>Let’s</a:t>
            </a:r>
            <a:r>
              <a:rPr lang="zh-CN" altLang="en-US" dirty="0"/>
              <a:t> </a:t>
            </a:r>
            <a:r>
              <a:rPr lang="en-US" altLang="zh-CN" dirty="0"/>
              <a:t>coding…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9775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F7F7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F7F7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149</Words>
  <Application>Microsoft Office PowerPoint</Application>
  <PresentationFormat>自定义</PresentationFormat>
  <Paragraphs>21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Helvetica Neue</vt:lpstr>
      <vt:lpstr>等线</vt:lpstr>
      <vt:lpstr>等线 Light</vt:lpstr>
      <vt:lpstr>Arial</vt:lpstr>
      <vt:lpstr>Calibri</vt:lpstr>
      <vt:lpstr>Office Theme</vt:lpstr>
      <vt:lpstr>1_Office Theme</vt:lpstr>
      <vt:lpstr>基于TensorFlow的公共选修课建设</vt:lpstr>
      <vt:lpstr>原因</vt:lpstr>
      <vt:lpstr>目标</vt:lpstr>
      <vt:lpstr>方法</vt:lpstr>
      <vt:lpstr>PowerPoint 演示文稿</vt:lpstr>
      <vt:lpstr>MobileNet结构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Heng Wu</cp:lastModifiedBy>
  <cp:revision>41</cp:revision>
  <dcterms:created xsi:type="dcterms:W3CDTF">2018-05-27T09:03:26Z</dcterms:created>
  <dcterms:modified xsi:type="dcterms:W3CDTF">2023-11-02T01:02:10Z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2052-10.1.0.5672</vt:lpwstr>
  </property>
</Properties>
</file>