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4" r:id="rId2"/>
  </p:sldMasterIdLst>
  <p:sldIdLst>
    <p:sldId id="256" r:id="rId3"/>
    <p:sldId id="257" r:id="rId4"/>
    <p:sldId id="259" r:id="rId5"/>
    <p:sldId id="260" r:id="rId6"/>
    <p:sldId id="261" r:id="rId7"/>
    <p:sldId id="262" r:id="rId8"/>
    <p:sldId id="263" r:id="rId9"/>
    <p:sldId id="264" r:id="rId10"/>
    <p:sldId id="265" r:id="rId11"/>
    <p:sldId id="258" r:id="rId12"/>
  </p:sldIdLst>
  <p:sldSz cx="10058400" cy="7772400"/>
  <p:notesSz cx="10058400" cy="7772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10">
          <p15:clr>
            <a:srgbClr val="A4A3A4"/>
          </p15:clr>
        </p15:guide>
        <p15:guide id="2" pos="21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æ æ ·å¼ï¼æ ç½æ 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024" autoAdjust="0"/>
  </p:normalViewPr>
  <p:slideViewPr>
    <p:cSldViewPr>
      <p:cViewPr>
        <p:scale>
          <a:sx n="100" d="100"/>
          <a:sy n="100" d="100"/>
        </p:scale>
        <p:origin x="472" y="408"/>
      </p:cViewPr>
      <p:guideLst>
        <p:guide orient="horz" pos="2910"/>
        <p:guide pos="218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7E24EC91-808D-4A99-BAB4-A201DE05B49E}"/>
              </a:ext>
            </a:extLst>
          </p:cNvPr>
          <p:cNvSpPr>
            <a:spLocks noGrp="1"/>
          </p:cNvSpPr>
          <p:nvPr>
            <p:ph type="dt" sz="half" idx="6"/>
          </p:nvPr>
        </p:nvSpPr>
        <p:spPr>
          <a:xfrm>
            <a:off x="702323" y="7168603"/>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AED7611F-36A6-4786-BA46-D4891A5E0797}"/>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5" name="Holder 5"/>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6" name="Holder 5">
            <a:extLst>
              <a:ext uri="{FF2B5EF4-FFF2-40B4-BE49-F238E27FC236}">
                <a16:creationId xmlns:a16="http://schemas.microsoft.com/office/drawing/2014/main" id="{CA32D02D-E551-441A-A96F-6196EE5BDC63}"/>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7" name="Holder 4">
            <a:extLst>
              <a:ext uri="{FF2B5EF4-FFF2-40B4-BE49-F238E27FC236}">
                <a16:creationId xmlns:a16="http://schemas.microsoft.com/office/drawing/2014/main" id="{6507144C-6687-4DE8-B464-7AF6B541D924}"/>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5" name="Holder 5">
            <a:extLst>
              <a:ext uri="{FF2B5EF4-FFF2-40B4-BE49-F238E27FC236}">
                <a16:creationId xmlns:a16="http://schemas.microsoft.com/office/drawing/2014/main" id="{F892A619-B305-4A65-916E-F18495B839CE}"/>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4">
            <a:extLst>
              <a:ext uri="{FF2B5EF4-FFF2-40B4-BE49-F238E27FC236}">
                <a16:creationId xmlns:a16="http://schemas.microsoft.com/office/drawing/2014/main" id="{9CFD9396-F9AD-44FE-95F2-36611E77462B}"/>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57200" y="304800"/>
            <a:ext cx="8063872" cy="523220"/>
          </a:xfrm>
        </p:spPr>
        <p:txBody>
          <a:bodyPr lIns="0" tIns="0" rIns="0" bIns="0"/>
          <a:lstStyle>
            <a:lvl1pPr>
              <a:defRPr sz="3400" b="0" i="0">
                <a:solidFill>
                  <a:schemeClr val="bg1"/>
                </a:solidFill>
                <a:latin typeface="Arial" panose="02080604020202020204" charset="0"/>
                <a:cs typeface="Arial" panose="02080604020202020204" charset="0"/>
              </a:defRPr>
            </a:lvl1pPr>
          </a:lstStyle>
          <a:p>
            <a:endParaRPr dirty="0"/>
          </a:p>
        </p:txBody>
      </p:sp>
      <p:sp>
        <p:nvSpPr>
          <p:cNvPr id="3" name="Holder 3"/>
          <p:cNvSpPr>
            <a:spLocks noGrp="1"/>
          </p:cNvSpPr>
          <p:nvPr>
            <p:ph type="body" idx="1"/>
          </p:nvPr>
        </p:nvSpPr>
        <p:spPr>
          <a:xfrm>
            <a:off x="914400" y="1490027"/>
            <a:ext cx="8581390" cy="4792345"/>
          </a:xfrm>
        </p:spPr>
        <p:txBody>
          <a:bodyPr lIns="0" tIns="0" rIns="0" bIns="0"/>
          <a:lstStyle>
            <a:lvl1pPr>
              <a:defRPr sz="3000" b="0" i="0">
                <a:solidFill>
                  <a:srgbClr val="800000"/>
                </a:solidFill>
                <a:latin typeface="Arial" panose="02080604020202020204" charset="0"/>
                <a:cs typeface="Arial" panose="02080604020202020204" charset="0"/>
              </a:defRPr>
            </a:lvl1pPr>
          </a:lstStyle>
          <a:p>
            <a:endParaRPr dirty="0"/>
          </a:p>
        </p:txBody>
      </p:sp>
      <p:sp>
        <p:nvSpPr>
          <p:cNvPr id="4" name="Holder 4"/>
          <p:cNvSpPr>
            <a:spLocks noGrp="1"/>
          </p:cNvSpPr>
          <p:nvPr>
            <p:ph type="ftr" sz="quarter" idx="5"/>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
        <p:nvSpPr>
          <p:cNvPr id="5" name="Holder 5"/>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8" name="Holder 5">
            <a:extLst>
              <a:ext uri="{FF2B5EF4-FFF2-40B4-BE49-F238E27FC236}">
                <a16:creationId xmlns:a16="http://schemas.microsoft.com/office/drawing/2014/main" id="{2661AD8A-7227-452C-8741-6076917831D3}"/>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D04A1059-C55C-4B73-9CDE-AFDB7DA96659}"/>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5" name="Holder 5"/>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6" name="Holder 5">
            <a:extLst>
              <a:ext uri="{FF2B5EF4-FFF2-40B4-BE49-F238E27FC236}">
                <a16:creationId xmlns:a16="http://schemas.microsoft.com/office/drawing/2014/main" id="{B75F0A0C-6165-4BB4-95A2-E38A58D3A29C}"/>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7" name="Holder 4">
            <a:extLst>
              <a:ext uri="{FF2B5EF4-FFF2-40B4-BE49-F238E27FC236}">
                <a16:creationId xmlns:a16="http://schemas.microsoft.com/office/drawing/2014/main" id="{A7650704-012C-4CAA-AC1E-75CF6C496132}"/>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5" name="Holder 5">
            <a:extLst>
              <a:ext uri="{FF2B5EF4-FFF2-40B4-BE49-F238E27FC236}">
                <a16:creationId xmlns:a16="http://schemas.microsoft.com/office/drawing/2014/main" id="{9F880738-FAE9-4259-AFB5-B87123A89143}"/>
              </a:ext>
            </a:extLst>
          </p:cNvPr>
          <p:cNvSpPr>
            <a:spLocks noGrp="1"/>
          </p:cNvSpPr>
          <p:nvPr>
            <p:ph type="dt" sz="half" idx="6"/>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6" name="Holder 4">
            <a:extLst>
              <a:ext uri="{FF2B5EF4-FFF2-40B4-BE49-F238E27FC236}">
                <a16:creationId xmlns:a16="http://schemas.microsoft.com/office/drawing/2014/main" id="{BA802D2F-89C3-4D9C-B676-8E4EE1FA10CF}"/>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675370" cy="523220"/>
          </a:xfrm>
        </p:spPr>
        <p:txBody>
          <a:bodyPr/>
          <a:lstStyle>
            <a:lvl1pPr>
              <a:defRPr>
                <a:solidFill>
                  <a:schemeClr val="bg1"/>
                </a:solidFill>
              </a:defRPr>
            </a:lvl1pPr>
          </a:lstStyle>
          <a:p>
            <a:r>
              <a:rPr lang="zh-CN" altLang="en-US" dirty="0"/>
              <a:t>单击此处编辑母版标题样式</a:t>
            </a:r>
          </a:p>
        </p:txBody>
      </p:sp>
      <p:sp>
        <p:nvSpPr>
          <p:cNvPr id="6" name="灯片编号占位符 5"/>
          <p:cNvSpPr>
            <a:spLocks noGrp="1"/>
          </p:cNvSpPr>
          <p:nvPr>
            <p:ph type="sldNum" sz="quarter" idx="12"/>
          </p:nvPr>
        </p:nvSpPr>
        <p:spPr>
          <a:xfrm>
            <a:off x="9169387" y="7220450"/>
            <a:ext cx="186690" cy="146194"/>
          </a:xfrm>
        </p:spPr>
        <p:txBody>
          <a:bodyPr/>
          <a:lstStyle/>
          <a:p>
            <a:fld id="{7D9BB5D0-35E4-459D-AEF3-FE4D7C45CC19}" type="slidenum">
              <a:rPr lang="zh-CN" altLang="en-US" smtClean="0"/>
              <a:pPr/>
              <a:t>‹#›</a:t>
            </a:fld>
            <a:endParaRPr lang="zh-CN" altLang="en-US"/>
          </a:p>
        </p:txBody>
      </p:sp>
      <p:sp>
        <p:nvSpPr>
          <p:cNvPr id="8" name="标题 1"/>
          <p:cNvSpPr>
            <a:spLocks noGrp="1"/>
          </p:cNvSpPr>
          <p:nvPr userDrawn="1"/>
        </p:nvSpPr>
        <p:spPr>
          <a:xfrm>
            <a:off x="5239798" y="1403350"/>
            <a:ext cx="4504277" cy="5354320"/>
          </a:xfrm>
          <a:prstGeom prst="rect">
            <a:avLst/>
          </a:prstGeom>
        </p:spPr>
        <p:txBody>
          <a:bodyPr vert="horz" lIns="91440" tIns="45720" rIns="91440" bIns="45720" rtlCol="0" anchor="b">
            <a:normAutofit/>
          </a:bodyPr>
          <a:lstStyle>
            <a:lvl1pPr algn="ctr">
              <a:defRPr sz="6000">
                <a:solidFill>
                  <a:schemeClr val="bg1"/>
                </a:solidFill>
              </a:defRPr>
            </a:lvl1pPr>
          </a:lstStyle>
          <a:p>
            <a:r>
              <a:rPr lang="zh-CN" altLang="en-US" dirty="0"/>
              <a:t>单击此处编辑母版标题样式</a:t>
            </a:r>
          </a:p>
        </p:txBody>
      </p:sp>
      <p:sp>
        <p:nvSpPr>
          <p:cNvPr id="7" name="Holder 5">
            <a:extLst>
              <a:ext uri="{FF2B5EF4-FFF2-40B4-BE49-F238E27FC236}">
                <a16:creationId xmlns:a16="http://schemas.microsoft.com/office/drawing/2014/main" id="{CE0E2F24-1B90-43F2-B228-D63F93CBE1BA}"/>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B07C0BFB-E415-4F6A-A1B6-B1365E52D8C8}"/>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7" name="Holder 5">
            <a:extLst>
              <a:ext uri="{FF2B5EF4-FFF2-40B4-BE49-F238E27FC236}">
                <a16:creationId xmlns:a16="http://schemas.microsoft.com/office/drawing/2014/main" id="{A8484991-05FF-4D59-8725-CEB239B6AC85}"/>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3078D4AC-9E64-42F3-92D0-E520DB6278AA}"/>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p:txBody>
          <a:bodyPr lIns="0" tIns="0" rIns="0" bIns="0"/>
          <a:lstStyle>
            <a:lvl1pPr>
              <a:defRPr sz="3000" b="0" i="0">
                <a:solidFill>
                  <a:srgbClr val="800000"/>
                </a:solidFill>
                <a:latin typeface="Arial" panose="02080604020202020204" charset="0"/>
                <a:cs typeface="Arial" panose="02080604020202020204" charset="0"/>
              </a:defRPr>
            </a:lvl1pPr>
          </a:lstStyle>
          <a:p>
            <a:endParaRPr/>
          </a:p>
        </p:txBody>
      </p:sp>
      <p:sp>
        <p:nvSpPr>
          <p:cNvPr id="6" name="Holder 6"/>
          <p:cNvSpPr>
            <a:spLocks noGrp="1"/>
          </p:cNvSpPr>
          <p:nvPr>
            <p:ph type="sldNum" sz="quarter" idx="7"/>
          </p:nvPr>
        </p:nvSpPr>
        <p:spPr/>
        <p:txBody>
          <a:bodyPr lIns="0" tIns="0" rIns="0" bIns="0"/>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FBEB0BDE-16F9-4D8F-849A-A9354B412D11}"/>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CC0823F7-C0A4-47EF-BD14-6073F96DF613}"/>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defRPr sz="950" b="0" i="0">
                <a:solidFill>
                  <a:srgbClr val="B41F34"/>
                </a:solidFill>
                <a:latin typeface="Arial" panose="02080604020202020204" charset="0"/>
                <a:cs typeface="Arial" panose="02080604020202020204" charset="0"/>
              </a:defRPr>
            </a:lvl1pPr>
          </a:lstStyle>
          <a:p>
            <a:pPr marL="25400">
              <a:lnSpc>
                <a:spcPct val="100000"/>
              </a:lnSpc>
              <a:spcBef>
                <a:spcPts val="25"/>
              </a:spcBef>
            </a:pPr>
            <a:fld id="{81D60167-4931-47E6-BA6A-407CBD079E47}" type="slidenum">
              <a:rPr spc="5" dirty="0"/>
              <a:pPr marL="25400">
                <a:lnSpc>
                  <a:spcPct val="100000"/>
                </a:lnSpc>
                <a:spcBef>
                  <a:spcPts val="25"/>
                </a:spcBef>
              </a:pPr>
              <a:t>‹#›</a:t>
            </a:fld>
            <a:endParaRPr spc="5" dirty="0"/>
          </a:p>
        </p:txBody>
      </p:sp>
      <p:sp>
        <p:nvSpPr>
          <p:cNvPr id="8" name="Holder 5">
            <a:extLst>
              <a:ext uri="{FF2B5EF4-FFF2-40B4-BE49-F238E27FC236}">
                <a16:creationId xmlns:a16="http://schemas.microsoft.com/office/drawing/2014/main" id="{5C448A95-640D-4059-AF9D-56B4C79363B8}"/>
              </a:ext>
            </a:extLst>
          </p:cNvPr>
          <p:cNvSpPr>
            <a:spLocks noGrp="1"/>
          </p:cNvSpPr>
          <p:nvPr>
            <p:ph type="dt" sz="half" idx="6"/>
          </p:nvPr>
        </p:nvSpPr>
        <p:spPr>
          <a:xfrm>
            <a:off x="713740" y="7220450"/>
            <a:ext cx="2562860" cy="584775"/>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9" name="Holder 4">
            <a:extLst>
              <a:ext uri="{FF2B5EF4-FFF2-40B4-BE49-F238E27FC236}">
                <a16:creationId xmlns:a16="http://schemas.microsoft.com/office/drawing/2014/main" id="{0F61119D-7987-4F3C-A9EE-FF4429B9E0AD}"/>
              </a:ext>
            </a:extLst>
          </p:cNvPr>
          <p:cNvSpPr>
            <a:spLocks noGrp="1"/>
          </p:cNvSpPr>
          <p:nvPr>
            <p:ph type="ftr" sz="quarter" idx="5"/>
          </p:nvPr>
        </p:nvSpPr>
        <p:spPr>
          <a:xfrm>
            <a:off x="4132821" y="7220450"/>
            <a:ext cx="1793239" cy="146194"/>
          </a:xfr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8.xml"/><Relationship Id="rId7"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srcRect/>
          <a:stretch>
            <a:fillRect/>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97263" y="2579623"/>
            <a:ext cx="8063872" cy="1070610"/>
          </a:xfrm>
          <a:prstGeom prst="rect">
            <a:avLst/>
          </a:prstGeom>
        </p:spPr>
        <p:txBody>
          <a:bodyPr wrap="square" lIns="0" tIns="0" rIns="0" bIns="0">
            <a:spAutoFit/>
          </a:bodyPr>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a:xfrm>
            <a:off x="713740" y="1364158"/>
            <a:ext cx="8581390" cy="4792345"/>
          </a:xfrm>
          <a:prstGeom prst="rect">
            <a:avLst/>
          </a:prstGeom>
        </p:spPr>
        <p:txBody>
          <a:bodyPr wrap="square" lIns="0" tIns="0" rIns="0" bIns="0">
            <a:spAutoFit/>
          </a:bodyPr>
          <a:lstStyle>
            <a:lvl1pPr>
              <a:defRPr sz="3000" b="0" i="0">
                <a:solidFill>
                  <a:srgbClr val="800000"/>
                </a:solidFill>
                <a:latin typeface="Arial" panose="02080604020202020204" charset="0"/>
                <a:cs typeface="Arial" panose="02080604020202020204" charset="0"/>
              </a:defRPr>
            </a:lvl1pPr>
          </a:lstStyle>
          <a:p>
            <a:endParaRPr dirty="0"/>
          </a:p>
        </p:txBody>
      </p:sp>
      <p:sp>
        <p:nvSpPr>
          <p:cNvPr id="6" name="Holder 6"/>
          <p:cNvSpPr>
            <a:spLocks noGrp="1"/>
          </p:cNvSpPr>
          <p:nvPr>
            <p:ph type="sldNum" sz="quarter" idx="7"/>
          </p:nvPr>
        </p:nvSpPr>
        <p:spPr>
          <a:xfrm>
            <a:off x="9169387" y="7220450"/>
            <a:ext cx="186690" cy="146194"/>
          </a:xfrm>
          <a:prstGeom prst="rect">
            <a:avLst/>
          </a:prstGeom>
        </p:spPr>
        <p:txBody>
          <a:bodyPr wrap="square" lIns="0" tIns="0" rIns="0" bIns="0">
            <a:spAutoFit/>
          </a:bodyPr>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9" name="Holder 4">
            <a:extLst>
              <a:ext uri="{FF2B5EF4-FFF2-40B4-BE49-F238E27FC236}">
                <a16:creationId xmlns:a16="http://schemas.microsoft.com/office/drawing/2014/main" id="{C83827B1-07FE-4B35-97A6-9CB51D35D1C6}"/>
              </a:ext>
            </a:extLst>
          </p:cNvPr>
          <p:cNvSpPr>
            <a:spLocks noGrp="1"/>
          </p:cNvSpPr>
          <p:nvPr>
            <p:ph type="ftr" sz="quarter" idx="3"/>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pic>
        <p:nvPicPr>
          <p:cNvPr id="11" name="image03.png">
            <a:extLst>
              <a:ext uri="{FF2B5EF4-FFF2-40B4-BE49-F238E27FC236}">
                <a16:creationId xmlns:a16="http://schemas.microsoft.com/office/drawing/2014/main" id="{8E8DC14A-37AA-4A20-BAF2-76255E1917C3}"/>
              </a:ext>
            </a:extLst>
          </p:cNvPr>
          <p:cNvPicPr/>
          <p:nvPr userDrawn="1"/>
        </p:nvPicPr>
        <p:blipFill>
          <a:blip r:embed="rId8">
            <a:extLst>
              <a:ext uri="{28A0092B-C50C-407E-A947-70E740481C1C}">
                <a14:useLocalDpi xmlns:a14="http://schemas.microsoft.com/office/drawing/2010/main" val="0"/>
              </a:ext>
            </a:extLst>
          </a:blip>
          <a:srcRect/>
          <a:stretch>
            <a:fillRect/>
          </a:stretch>
        </p:blipFill>
        <p:spPr>
          <a:xfrm>
            <a:off x="8600440" y="6420026"/>
            <a:ext cx="1389380" cy="486410"/>
          </a:xfrm>
          <a:prstGeom prst="rect">
            <a:avLst/>
          </a:prstGeom>
          <a:ln/>
        </p:spPr>
      </p:pic>
      <p:sp>
        <p:nvSpPr>
          <p:cNvPr id="8" name="Holder 5">
            <a:extLst>
              <a:ext uri="{FF2B5EF4-FFF2-40B4-BE49-F238E27FC236}">
                <a16:creationId xmlns:a16="http://schemas.microsoft.com/office/drawing/2014/main" id="{4BF6615A-33B4-4D84-88BF-A733CAD2270E}"/>
              </a:ext>
            </a:extLst>
          </p:cNvPr>
          <p:cNvSpPr>
            <a:spLocks noGrp="1"/>
          </p:cNvSpPr>
          <p:nvPr>
            <p:ph type="dt" sz="half" idx="2"/>
          </p:nvPr>
        </p:nvSpPr>
        <p:spPr>
          <a:xfrm>
            <a:off x="713740" y="7205997"/>
            <a:ext cx="2715260" cy="261603"/>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srcRect/>
          <a:stretch>
            <a:fillRect/>
          </a:stretch>
        </a:blip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97263" y="2579623"/>
            <a:ext cx="8063872" cy="1070610"/>
          </a:xfrm>
          <a:prstGeom prst="rect">
            <a:avLst/>
          </a:prstGeom>
        </p:spPr>
        <p:txBody>
          <a:bodyPr wrap="square" lIns="0" tIns="0" rIns="0" bIns="0">
            <a:spAutoFit/>
          </a:bodyPr>
          <a:lstStyle>
            <a:lvl1pPr>
              <a:defRPr sz="3400" b="0" i="0">
                <a:solidFill>
                  <a:srgbClr val="B41F34"/>
                </a:solidFill>
                <a:latin typeface="Arial" panose="02080604020202020204" charset="0"/>
                <a:cs typeface="Arial" panose="02080604020202020204" charset="0"/>
              </a:defRPr>
            </a:lvl1pPr>
          </a:lstStyle>
          <a:p>
            <a:endParaRPr/>
          </a:p>
        </p:txBody>
      </p:sp>
      <p:sp>
        <p:nvSpPr>
          <p:cNvPr id="3" name="Holder 3"/>
          <p:cNvSpPr>
            <a:spLocks noGrp="1"/>
          </p:cNvSpPr>
          <p:nvPr>
            <p:ph type="body" idx="1"/>
          </p:nvPr>
        </p:nvSpPr>
        <p:spPr>
          <a:xfrm>
            <a:off x="713740" y="1364158"/>
            <a:ext cx="8581390" cy="4792345"/>
          </a:xfrm>
          <a:prstGeom prst="rect">
            <a:avLst/>
          </a:prstGeom>
        </p:spPr>
        <p:txBody>
          <a:bodyPr wrap="square" lIns="0" tIns="0" rIns="0" bIns="0">
            <a:spAutoFit/>
          </a:bodyPr>
          <a:lstStyle>
            <a:lvl1pPr>
              <a:defRPr sz="3000" b="0" i="0">
                <a:solidFill>
                  <a:srgbClr val="800000"/>
                </a:solidFill>
                <a:latin typeface="Arial" panose="02080604020202020204" charset="0"/>
                <a:cs typeface="Arial" panose="02080604020202020204" charset="0"/>
              </a:defRPr>
            </a:lvl1pPr>
          </a:lstStyle>
          <a:p>
            <a:endParaRPr dirty="0"/>
          </a:p>
        </p:txBody>
      </p:sp>
      <p:sp>
        <p:nvSpPr>
          <p:cNvPr id="6" name="Holder 6"/>
          <p:cNvSpPr>
            <a:spLocks noGrp="1"/>
          </p:cNvSpPr>
          <p:nvPr>
            <p:ph type="sldNum" sz="quarter" idx="7"/>
          </p:nvPr>
        </p:nvSpPr>
        <p:spPr>
          <a:xfrm>
            <a:off x="9169387" y="7220450"/>
            <a:ext cx="186690" cy="146194"/>
          </a:xfrm>
          <a:prstGeom prst="rect">
            <a:avLst/>
          </a:prstGeom>
        </p:spPr>
        <p:txBody>
          <a:bodyPr wrap="square" lIns="0" tIns="0" rIns="0" bIns="0">
            <a:spAutoFit/>
          </a:bodyPr>
          <a:lstStyle>
            <a:lvl1pPr>
              <a:defRPr sz="950" b="0" i="0">
                <a:solidFill>
                  <a:schemeClr val="bg1"/>
                </a:solidFill>
                <a:latin typeface="Arial" panose="02080604020202020204" charset="0"/>
                <a:cs typeface="Arial" panose="02080604020202020204" charset="0"/>
              </a:defRPr>
            </a:lvl1pPr>
          </a:lstStyle>
          <a:p>
            <a:pPr marL="25400">
              <a:spcBef>
                <a:spcPts val="25"/>
              </a:spcBef>
            </a:pPr>
            <a:fld id="{81D60167-4931-47E6-BA6A-407CBD079E47}" type="slidenum">
              <a:rPr lang="en-US" altLang="zh-CN" spc="5" smtClean="0"/>
              <a:pPr marL="25400">
                <a:spcBef>
                  <a:spcPts val="25"/>
                </a:spcBef>
              </a:pPr>
              <a:t>‹#›</a:t>
            </a:fld>
            <a:endParaRPr lang="en-US" altLang="zh-CN" spc="5" dirty="0"/>
          </a:p>
        </p:txBody>
      </p:sp>
      <p:sp>
        <p:nvSpPr>
          <p:cNvPr id="7" name="Holder 5">
            <a:extLst>
              <a:ext uri="{FF2B5EF4-FFF2-40B4-BE49-F238E27FC236}">
                <a16:creationId xmlns:a16="http://schemas.microsoft.com/office/drawing/2014/main" id="{36DE286E-03EF-4F3F-B800-8A2F9E399864}"/>
              </a:ext>
            </a:extLst>
          </p:cNvPr>
          <p:cNvSpPr>
            <a:spLocks noGrp="1"/>
          </p:cNvSpPr>
          <p:nvPr>
            <p:ph type="dt" sz="half" idx="2"/>
          </p:nvPr>
        </p:nvSpPr>
        <p:spPr>
          <a:xfrm>
            <a:off x="713740" y="7220450"/>
            <a:ext cx="2562860" cy="584775"/>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altLang="zh-CN" spc="5" dirty="0"/>
              <a:t>《</a:t>
            </a:r>
            <a:r>
              <a:rPr lang="zh-CN" altLang="en-US" spc="5" dirty="0"/>
              <a:t>基于</a:t>
            </a:r>
            <a:r>
              <a:rPr lang="en-US" altLang="zh-CN" spc="5" dirty="0"/>
              <a:t>TensorFlow》</a:t>
            </a:r>
            <a:r>
              <a:rPr lang="zh-CN" altLang="en-US" spc="5" dirty="0"/>
              <a:t>技术的双创课程建设</a:t>
            </a:r>
            <a:endParaRPr lang="en-US" spc="5" dirty="0"/>
          </a:p>
        </p:txBody>
      </p:sp>
      <p:sp>
        <p:nvSpPr>
          <p:cNvPr id="8" name="Holder 4">
            <a:extLst>
              <a:ext uri="{FF2B5EF4-FFF2-40B4-BE49-F238E27FC236}">
                <a16:creationId xmlns:a16="http://schemas.microsoft.com/office/drawing/2014/main" id="{B72E503D-2C45-483B-B0D9-0BCC2ADE9770}"/>
              </a:ext>
            </a:extLst>
          </p:cNvPr>
          <p:cNvSpPr>
            <a:spLocks noGrp="1"/>
          </p:cNvSpPr>
          <p:nvPr>
            <p:ph type="ftr" sz="quarter" idx="3"/>
          </p:nvPr>
        </p:nvSpPr>
        <p:spPr>
          <a:xfrm>
            <a:off x="4132821" y="7220450"/>
            <a:ext cx="1793239" cy="146194"/>
          </a:xfrm>
          <a:prstGeom prst="rect">
            <a:avLst/>
          </a:prstGeom>
        </p:spPr>
        <p:txBody>
          <a:bodyPr lIns="0" tIns="0" rIns="0" bIns="0"/>
          <a:lstStyle>
            <a:lvl1pPr>
              <a:defRPr sz="950" b="0" i="0">
                <a:solidFill>
                  <a:schemeClr val="bg1"/>
                </a:solidFill>
                <a:latin typeface="Arial" panose="02080604020202020204" charset="0"/>
                <a:cs typeface="Arial" panose="02080604020202020204" charset="0"/>
              </a:defRPr>
            </a:lvl1pPr>
          </a:lstStyle>
          <a:p>
            <a:pPr marL="12700">
              <a:spcBef>
                <a:spcPts val="25"/>
              </a:spcBef>
            </a:pPr>
            <a:r>
              <a:rPr lang="en-US" spc="10" dirty="0"/>
              <a:t>2020</a:t>
            </a:r>
            <a:endParaRPr lang="en-US" dirty="0"/>
          </a:p>
        </p:txBody>
      </p:sp>
      <p:pic>
        <p:nvPicPr>
          <p:cNvPr id="9" name="image03.png">
            <a:extLst>
              <a:ext uri="{FF2B5EF4-FFF2-40B4-BE49-F238E27FC236}">
                <a16:creationId xmlns:a16="http://schemas.microsoft.com/office/drawing/2014/main" id="{F440BA02-12BB-4060-9199-01A665C0D70B}"/>
              </a:ext>
            </a:extLst>
          </p:cNvPr>
          <p:cNvPicPr/>
          <p:nvPr userDrawn="1"/>
        </p:nvPicPr>
        <p:blipFill>
          <a:blip r:embed="rId9">
            <a:extLst>
              <a:ext uri="{28A0092B-C50C-407E-A947-70E740481C1C}">
                <a14:useLocalDpi xmlns:a14="http://schemas.microsoft.com/office/drawing/2010/main" val="0"/>
              </a:ext>
            </a:extLst>
          </a:blip>
          <a:srcRect/>
          <a:stretch>
            <a:fillRect/>
          </a:stretch>
        </p:blipFill>
        <p:spPr>
          <a:xfrm>
            <a:off x="8600440" y="6420026"/>
            <a:ext cx="1389380" cy="486410"/>
          </a:xfrm>
          <a:prstGeom prst="rect">
            <a:avLst/>
          </a:prstGeom>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a:extLst>
              <a:ext uri="{FF2B5EF4-FFF2-40B4-BE49-F238E27FC236}">
                <a16:creationId xmlns:a16="http://schemas.microsoft.com/office/drawing/2014/main" id="{30863036-D6BC-4C9A-B158-7A01842921AE}"/>
              </a:ext>
            </a:extLst>
          </p:cNvPr>
          <p:cNvSpPr>
            <a:spLocks noGrp="1"/>
          </p:cNvSpPr>
          <p:nvPr>
            <p:ph type="ctrTitle"/>
          </p:nvPr>
        </p:nvSpPr>
        <p:spPr>
          <a:xfrm>
            <a:off x="5181600" y="485215"/>
            <a:ext cx="3280410" cy="246221"/>
          </a:xfrm>
        </p:spPr>
        <p:txBody>
          <a:bodyPr/>
          <a:lstStyle/>
          <a:p>
            <a:r>
              <a:rPr lang="zh-CN" altLang="en-US" sz="1600" b="1" dirty="0">
                <a:solidFill>
                  <a:srgbClr val="FFFF00"/>
                </a:solidFill>
              </a:rPr>
              <a:t>基于</a:t>
            </a:r>
            <a:r>
              <a:rPr lang="en-US" altLang="zh-CN" sz="1600" b="1" dirty="0">
                <a:solidFill>
                  <a:srgbClr val="FFFF00"/>
                </a:solidFill>
              </a:rPr>
              <a:t>TensorFlow</a:t>
            </a:r>
            <a:r>
              <a:rPr lang="zh-CN" altLang="en-US" sz="1600" b="1" dirty="0">
                <a:solidFill>
                  <a:srgbClr val="FFFF00"/>
                </a:solidFill>
              </a:rPr>
              <a:t>的公共选修课建设</a:t>
            </a:r>
          </a:p>
        </p:txBody>
      </p:sp>
      <p:sp>
        <p:nvSpPr>
          <p:cNvPr id="5" name="副标题 4">
            <a:extLst>
              <a:ext uri="{FF2B5EF4-FFF2-40B4-BE49-F238E27FC236}">
                <a16:creationId xmlns:a16="http://schemas.microsoft.com/office/drawing/2014/main" id="{17C066CD-58B7-4D9F-854B-AE8F00E35484}"/>
              </a:ext>
            </a:extLst>
          </p:cNvPr>
          <p:cNvSpPr>
            <a:spLocks noGrp="1"/>
          </p:cNvSpPr>
          <p:nvPr>
            <p:ph type="subTitle" idx="4"/>
          </p:nvPr>
        </p:nvSpPr>
        <p:spPr>
          <a:xfrm>
            <a:off x="1508760" y="6172200"/>
            <a:ext cx="7040880" cy="738664"/>
          </a:xfrm>
        </p:spPr>
        <p:txBody>
          <a:bodyPr/>
          <a:lstStyle/>
          <a:p>
            <a:pPr algn="ctr"/>
            <a:r>
              <a:rPr lang="zh-CN" altLang="zh-CN" sz="1800" kern="0" dirty="0">
                <a:solidFill>
                  <a:srgbClr val="2F5496"/>
                </a:solidFill>
                <a:effectLst/>
                <a:latin typeface="等线" panose="02010600030101010101" pitchFamily="2" charset="-122"/>
                <a:ea typeface="等线 Light" panose="02010600030101010101" pitchFamily="2" charset="-122"/>
                <a:cs typeface="Times New Roman" panose="02020603050405020304" pitchFamily="18" charset="0"/>
              </a:rPr>
              <a:t>Sponsered by GOOGLE</a:t>
            </a:r>
            <a:endParaRPr lang="zh-CN" altLang="zh-CN" sz="1800" kern="100" dirty="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dirty="0"/>
          </a:p>
        </p:txBody>
      </p:sp>
      <p:sp>
        <p:nvSpPr>
          <p:cNvPr id="6" name="文本框 5">
            <a:extLst>
              <a:ext uri="{FF2B5EF4-FFF2-40B4-BE49-F238E27FC236}">
                <a16:creationId xmlns:a16="http://schemas.microsoft.com/office/drawing/2014/main" id="{D4048B48-1A06-45B9-8DF4-8CE12AD09880}"/>
              </a:ext>
            </a:extLst>
          </p:cNvPr>
          <p:cNvSpPr txBox="1"/>
          <p:nvPr/>
        </p:nvSpPr>
        <p:spPr>
          <a:xfrm>
            <a:off x="754380" y="381000"/>
            <a:ext cx="3970020" cy="376321"/>
          </a:xfrm>
          <a:prstGeom prst="rect">
            <a:avLst/>
          </a:prstGeom>
          <a:noFill/>
        </p:spPr>
        <p:txBody>
          <a:bodyPr wrap="square" rtlCol="0">
            <a:spAutoFit/>
          </a:bodyPr>
          <a:lstStyle/>
          <a:p>
            <a:pPr>
              <a:lnSpc>
                <a:spcPct val="107000"/>
              </a:lnSpc>
              <a:spcBef>
                <a:spcPts val="1200"/>
              </a:spcBef>
            </a:pPr>
            <a:r>
              <a:rPr lang="zh-CN"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20</a:t>
            </a:r>
            <a:r>
              <a:rPr lang="en-US"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22</a:t>
            </a:r>
            <a:r>
              <a:rPr lang="zh-CN" altLang="zh-CN" sz="1800" b="1" dirty="0">
                <a:solidFill>
                  <a:schemeClr val="bg1"/>
                </a:solidFill>
                <a:effectLst/>
                <a:latin typeface="等线 Light" panose="02010600030101010101" pitchFamily="2" charset="-122"/>
                <a:ea typeface="等线 Light" panose="02010600030101010101" pitchFamily="2" charset="-122"/>
                <a:cs typeface="Times New Roman" panose="02020603050405020304" pitchFamily="18" charset="0"/>
              </a:rPr>
              <a:t>年教育部产学研项目</a:t>
            </a:r>
          </a:p>
        </p:txBody>
      </p:sp>
      <p:sp>
        <p:nvSpPr>
          <p:cNvPr id="3" name="文本框 2">
            <a:extLst>
              <a:ext uri="{FF2B5EF4-FFF2-40B4-BE49-F238E27FC236}">
                <a16:creationId xmlns:a16="http://schemas.microsoft.com/office/drawing/2014/main" id="{20095191-F937-3A79-F7AB-07AF5940F1F4}"/>
              </a:ext>
            </a:extLst>
          </p:cNvPr>
          <p:cNvSpPr txBox="1"/>
          <p:nvPr/>
        </p:nvSpPr>
        <p:spPr>
          <a:xfrm>
            <a:off x="2667000" y="1371600"/>
            <a:ext cx="5029200" cy="369332"/>
          </a:xfrm>
          <a:prstGeom prst="rect">
            <a:avLst/>
          </a:prstGeom>
          <a:noFill/>
        </p:spPr>
        <p:txBody>
          <a:bodyPr wrap="square">
            <a:spAutoFit/>
          </a:bodyPr>
          <a:lstStyle/>
          <a:p>
            <a:pPr algn="l"/>
            <a:r>
              <a:rPr lang="zh-CN" altLang="en-US" b="1" i="0" dirty="0">
                <a:solidFill>
                  <a:srgbClr val="000000"/>
                </a:solidFill>
                <a:effectLst/>
                <a:latin typeface="Helvetica Neue"/>
              </a:rPr>
              <a:t>使用 </a:t>
            </a:r>
            <a:r>
              <a:rPr lang="en-US" altLang="zh-CN" b="1" i="0" dirty="0">
                <a:solidFill>
                  <a:srgbClr val="000000"/>
                </a:solidFill>
                <a:effectLst/>
                <a:latin typeface="Helvetica Neue"/>
              </a:rPr>
              <a:t>Siamese </a:t>
            </a:r>
            <a:r>
              <a:rPr lang="zh-CN" altLang="en-US" b="1" i="0" dirty="0">
                <a:solidFill>
                  <a:srgbClr val="000000"/>
                </a:solidFill>
                <a:effectLst/>
                <a:latin typeface="Helvetica Neue"/>
              </a:rPr>
              <a:t>网络进行图像相似度估计</a:t>
            </a:r>
          </a:p>
        </p:txBody>
      </p:sp>
      <p:pic>
        <p:nvPicPr>
          <p:cNvPr id="8" name="图片 7">
            <a:extLst>
              <a:ext uri="{FF2B5EF4-FFF2-40B4-BE49-F238E27FC236}">
                <a16:creationId xmlns:a16="http://schemas.microsoft.com/office/drawing/2014/main" id="{99590800-B272-AF6A-154F-77B8FE2102BD}"/>
              </a:ext>
            </a:extLst>
          </p:cNvPr>
          <p:cNvPicPr>
            <a:picLocks noChangeAspect="1"/>
          </p:cNvPicPr>
          <p:nvPr/>
        </p:nvPicPr>
        <p:blipFill>
          <a:blip r:embed="rId2"/>
          <a:stretch>
            <a:fillRect/>
          </a:stretch>
        </p:blipFill>
        <p:spPr>
          <a:xfrm>
            <a:off x="0" y="2514600"/>
            <a:ext cx="10058400" cy="2743200"/>
          </a:xfrm>
          <a:prstGeom prst="rect">
            <a:avLst/>
          </a:prstGeom>
        </p:spPr>
      </p:pic>
    </p:spTree>
    <p:extLst>
      <p:ext uri="{BB962C8B-B14F-4D97-AF65-F5344CB8AC3E}">
        <p14:creationId xmlns:p14="http://schemas.microsoft.com/office/powerpoint/2010/main" val="1855602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92DE30-313C-CF93-0FE6-63D71231BE3C}"/>
              </a:ext>
            </a:extLst>
          </p:cNvPr>
          <p:cNvSpPr>
            <a:spLocks noGrp="1"/>
          </p:cNvSpPr>
          <p:nvPr>
            <p:ph type="title"/>
          </p:nvPr>
        </p:nvSpPr>
        <p:spPr/>
        <p:txBody>
          <a:bodyPr/>
          <a:lstStyle/>
          <a:p>
            <a:r>
              <a:rPr lang="zh-CN" altLang="en-US" dirty="0"/>
              <a:t>参考</a:t>
            </a:r>
          </a:p>
        </p:txBody>
      </p:sp>
      <p:sp>
        <p:nvSpPr>
          <p:cNvPr id="3" name="文本占位符 2">
            <a:extLst>
              <a:ext uri="{FF2B5EF4-FFF2-40B4-BE49-F238E27FC236}">
                <a16:creationId xmlns:a16="http://schemas.microsoft.com/office/drawing/2014/main" id="{2E584511-CDE7-CDCB-DE62-7D23B00A9173}"/>
              </a:ext>
            </a:extLst>
          </p:cNvPr>
          <p:cNvSpPr>
            <a:spLocks noGrp="1"/>
          </p:cNvSpPr>
          <p:nvPr>
            <p:ph type="body" idx="1"/>
          </p:nvPr>
        </p:nvSpPr>
        <p:spPr>
          <a:xfrm>
            <a:off x="914400" y="1490027"/>
            <a:ext cx="8581390" cy="184666"/>
          </a:xfrm>
        </p:spPr>
        <p:txBody>
          <a:bodyPr/>
          <a:lstStyle/>
          <a:p>
            <a:r>
              <a:rPr lang="en-US" altLang="zh-CN" sz="1200" dirty="0"/>
              <a:t>1. https://towardsdatascience.com/a-friendly-introduction-to-siamese-networks-85ab17522942</a:t>
            </a:r>
            <a:endParaRPr lang="zh-CN" altLang="en-US" sz="1200" dirty="0"/>
          </a:p>
        </p:txBody>
      </p:sp>
    </p:spTree>
    <p:extLst>
      <p:ext uri="{BB962C8B-B14F-4D97-AF65-F5344CB8AC3E}">
        <p14:creationId xmlns:p14="http://schemas.microsoft.com/office/powerpoint/2010/main" val="1208232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1658E26-0066-8D12-9EA6-9D96C89CB158}"/>
              </a:ext>
            </a:extLst>
          </p:cNvPr>
          <p:cNvSpPr>
            <a:spLocks noGrp="1"/>
          </p:cNvSpPr>
          <p:nvPr>
            <p:ph type="title"/>
          </p:nvPr>
        </p:nvSpPr>
        <p:spPr/>
        <p:txBody>
          <a:bodyPr/>
          <a:lstStyle/>
          <a:p>
            <a:r>
              <a:rPr lang="zh-CN" altLang="en-US" dirty="0"/>
              <a:t>连体网络</a:t>
            </a:r>
            <a:r>
              <a:rPr lang="en-US" altLang="zh-CN" dirty="0"/>
              <a:t>-</a:t>
            </a:r>
            <a:r>
              <a:rPr lang="zh-CN" altLang="en-US" dirty="0"/>
              <a:t>目的</a:t>
            </a:r>
          </a:p>
        </p:txBody>
      </p:sp>
      <p:sp>
        <p:nvSpPr>
          <p:cNvPr id="3" name="文本占位符 2">
            <a:extLst>
              <a:ext uri="{FF2B5EF4-FFF2-40B4-BE49-F238E27FC236}">
                <a16:creationId xmlns:a16="http://schemas.microsoft.com/office/drawing/2014/main" id="{BCCA7DF5-42B0-19CB-1B81-4E93087C2DC2}"/>
              </a:ext>
            </a:extLst>
          </p:cNvPr>
          <p:cNvSpPr>
            <a:spLocks noGrp="1"/>
          </p:cNvSpPr>
          <p:nvPr>
            <p:ph type="body" idx="1"/>
          </p:nvPr>
        </p:nvSpPr>
        <p:spPr>
          <a:xfrm>
            <a:off x="914400" y="1490027"/>
            <a:ext cx="8581390" cy="923330"/>
          </a:xfrm>
        </p:spPr>
        <p:txBody>
          <a:bodyPr/>
          <a:lstStyle/>
          <a:p>
            <a:endParaRPr lang="en-US" altLang="zh-CN" dirty="0"/>
          </a:p>
          <a:p>
            <a:endParaRPr lang="zh-CN" altLang="en-US" dirty="0"/>
          </a:p>
        </p:txBody>
      </p:sp>
      <p:sp>
        <p:nvSpPr>
          <p:cNvPr id="5" name="文本框 4">
            <a:extLst>
              <a:ext uri="{FF2B5EF4-FFF2-40B4-BE49-F238E27FC236}">
                <a16:creationId xmlns:a16="http://schemas.microsoft.com/office/drawing/2014/main" id="{109CA0F3-0395-543B-17AA-95EBEE954372}"/>
              </a:ext>
            </a:extLst>
          </p:cNvPr>
          <p:cNvSpPr txBox="1"/>
          <p:nvPr/>
        </p:nvSpPr>
        <p:spPr>
          <a:xfrm>
            <a:off x="381000" y="1295400"/>
            <a:ext cx="3505200" cy="4247317"/>
          </a:xfrm>
          <a:prstGeom prst="rect">
            <a:avLst/>
          </a:prstGeom>
          <a:noFill/>
        </p:spPr>
        <p:txBody>
          <a:bodyPr wrap="square">
            <a:spAutoFit/>
          </a:bodyPr>
          <a:lstStyle/>
          <a:p>
            <a:pPr algn="l"/>
            <a:r>
              <a:rPr lang="zh-CN" altLang="en-US" b="0" i="0" dirty="0">
                <a:solidFill>
                  <a:srgbClr val="242424"/>
                </a:solidFill>
                <a:effectLst/>
                <a:latin typeface="source-serif-pro"/>
              </a:rPr>
              <a:t>在现代深度学习时代，神经网络几乎擅长每项任务，但这些神经网络依赖更多的数据才能表现良好。但是，对于某些问题，例如人脸识别和签名验证，我们不能总是依赖获取更多数据，为了解决此类任务，我们有一种称为孪生网络的新型神经网络架构。</a:t>
            </a:r>
          </a:p>
          <a:p>
            <a:pPr algn="l"/>
            <a:r>
              <a:rPr lang="zh-CN" altLang="en-US" b="0" i="0" dirty="0">
                <a:solidFill>
                  <a:srgbClr val="242424"/>
                </a:solidFill>
                <a:effectLst/>
                <a:latin typeface="source-serif-pro"/>
              </a:rPr>
              <a:t>它仅使用少量图像即可获得更好的预测。从很少的数据中学习的能力使得暹罗网络近年来更加流行。在本文中，我们将探讨它是什么以及如何使用 </a:t>
            </a:r>
            <a:r>
              <a:rPr lang="en-US" altLang="zh-CN" b="0" i="0" dirty="0">
                <a:solidFill>
                  <a:srgbClr val="242424"/>
                </a:solidFill>
                <a:effectLst/>
                <a:latin typeface="source-serif-pro"/>
              </a:rPr>
              <a:t>Siamese Networks </a:t>
            </a:r>
            <a:r>
              <a:rPr lang="zh-CN" altLang="en-US" b="0" i="0" dirty="0">
                <a:solidFill>
                  <a:srgbClr val="242424"/>
                </a:solidFill>
                <a:effectLst/>
                <a:latin typeface="source-serif-pro"/>
              </a:rPr>
              <a:t>使用 </a:t>
            </a:r>
            <a:r>
              <a:rPr lang="en-US" altLang="zh-CN" dirty="0" err="1">
                <a:solidFill>
                  <a:srgbClr val="242424"/>
                </a:solidFill>
                <a:latin typeface="source-serif-pro"/>
              </a:rPr>
              <a:t>tf</a:t>
            </a:r>
            <a:r>
              <a:rPr lang="zh-CN" altLang="en-US" b="0" i="0" dirty="0">
                <a:solidFill>
                  <a:srgbClr val="242424"/>
                </a:solidFill>
                <a:effectLst/>
                <a:latin typeface="source-serif-pro"/>
              </a:rPr>
              <a:t>开发签名验证系统。</a:t>
            </a:r>
          </a:p>
        </p:txBody>
      </p:sp>
      <p:pic>
        <p:nvPicPr>
          <p:cNvPr id="1026" name="Picture 2">
            <a:extLst>
              <a:ext uri="{FF2B5EF4-FFF2-40B4-BE49-F238E27FC236}">
                <a16:creationId xmlns:a16="http://schemas.microsoft.com/office/drawing/2014/main" id="{FA975224-F51D-1183-A98A-1549D4BEC6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1" y="1587364"/>
            <a:ext cx="6181090" cy="3771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68257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D362365-27B9-BE00-414E-06A1CAD5EBFF}"/>
              </a:ext>
            </a:extLst>
          </p:cNvPr>
          <p:cNvSpPr>
            <a:spLocks noGrp="1"/>
          </p:cNvSpPr>
          <p:nvPr>
            <p:ph type="title"/>
          </p:nvPr>
        </p:nvSpPr>
        <p:spPr/>
        <p:txBody>
          <a:bodyPr/>
          <a:lstStyle/>
          <a:p>
            <a:endParaRPr lang="zh-CN" altLang="en-US"/>
          </a:p>
        </p:txBody>
      </p:sp>
      <p:sp>
        <p:nvSpPr>
          <p:cNvPr id="3" name="文本占位符 2">
            <a:extLst>
              <a:ext uri="{FF2B5EF4-FFF2-40B4-BE49-F238E27FC236}">
                <a16:creationId xmlns:a16="http://schemas.microsoft.com/office/drawing/2014/main" id="{B5F9540D-FCCD-F022-D380-58386999C24C}"/>
              </a:ext>
            </a:extLst>
          </p:cNvPr>
          <p:cNvSpPr>
            <a:spLocks noGrp="1"/>
          </p:cNvSpPr>
          <p:nvPr>
            <p:ph type="body" idx="1"/>
          </p:nvPr>
        </p:nvSpPr>
        <p:spPr>
          <a:xfrm>
            <a:off x="914400" y="1490027"/>
            <a:ext cx="8581390" cy="4431983"/>
          </a:xfrm>
        </p:spPr>
        <p:txBody>
          <a:bodyPr/>
          <a:lstStyle/>
          <a:p>
            <a:pPr algn="l"/>
            <a:r>
              <a:rPr lang="zh-CN" altLang="en-US" sz="2400" b="0" i="0" dirty="0">
                <a:solidFill>
                  <a:srgbClr val="242424"/>
                </a:solidFill>
                <a:effectLst/>
                <a:latin typeface="source-serif-pro"/>
              </a:rPr>
              <a:t>连体神经网络是一类</a:t>
            </a:r>
            <a:r>
              <a:rPr lang="zh-CN" altLang="en-US" sz="2400" b="1" i="0" dirty="0">
                <a:solidFill>
                  <a:srgbClr val="242424"/>
                </a:solidFill>
                <a:effectLst/>
                <a:latin typeface="source-serif-pro"/>
              </a:rPr>
              <a:t>包含两个或多个</a:t>
            </a:r>
            <a:r>
              <a:rPr lang="zh-CN" altLang="en-US" sz="2400" b="1" i="1" dirty="0">
                <a:solidFill>
                  <a:srgbClr val="242424"/>
                </a:solidFill>
                <a:effectLst/>
                <a:latin typeface="source-serif-pro"/>
              </a:rPr>
              <a:t>相同子</a:t>
            </a:r>
            <a:r>
              <a:rPr lang="zh-CN" altLang="en-US" sz="2400" b="1" i="0" dirty="0">
                <a:solidFill>
                  <a:srgbClr val="242424"/>
                </a:solidFill>
                <a:effectLst/>
                <a:latin typeface="source-serif-pro"/>
              </a:rPr>
              <a:t>网络</a:t>
            </a:r>
            <a:r>
              <a:rPr lang="zh-CN" altLang="en-US" sz="2400" b="0" i="0" dirty="0">
                <a:solidFill>
                  <a:srgbClr val="242424"/>
                </a:solidFill>
                <a:effectLst/>
                <a:latin typeface="source-serif-pro"/>
              </a:rPr>
              <a:t>的神经网络架构。这里的“</a:t>
            </a:r>
            <a:r>
              <a:rPr lang="zh-CN" altLang="en-US" sz="2400" b="0" i="1" dirty="0">
                <a:solidFill>
                  <a:srgbClr val="242424"/>
                </a:solidFill>
                <a:effectLst/>
                <a:latin typeface="source-serif-pro"/>
              </a:rPr>
              <a:t>相同”</a:t>
            </a:r>
            <a:r>
              <a:rPr lang="zh-CN" altLang="en-US" sz="2400" b="0" i="0" dirty="0">
                <a:solidFill>
                  <a:srgbClr val="242424"/>
                </a:solidFill>
                <a:effectLst/>
                <a:latin typeface="source-serif-pro"/>
              </a:rPr>
              <a:t>意味着它们具有相同的配置、相同的参数和权重。参数更新在两个子网络之间进行镜像。它用于通过比较其特征向量来查找输入的相似性，因此这些网络被用于许多应用中</a:t>
            </a:r>
          </a:p>
          <a:p>
            <a:pPr algn="l"/>
            <a:r>
              <a:rPr lang="zh-CN" altLang="en-US" sz="2400" b="0" i="0" dirty="0">
                <a:solidFill>
                  <a:srgbClr val="242424"/>
                </a:solidFill>
                <a:effectLst/>
                <a:latin typeface="source-serif-pro"/>
              </a:rPr>
              <a:t>传统上，神经网络学习预测多个类别。当我们需要向数据添加</a:t>
            </a:r>
            <a:r>
              <a:rPr lang="en-US" altLang="zh-CN" sz="2400" b="0" i="0" dirty="0">
                <a:solidFill>
                  <a:srgbClr val="242424"/>
                </a:solidFill>
                <a:effectLst/>
                <a:latin typeface="source-serif-pro"/>
              </a:rPr>
              <a:t>/</a:t>
            </a:r>
            <a:r>
              <a:rPr lang="zh-CN" altLang="en-US" sz="2400" b="0" i="0" dirty="0">
                <a:solidFill>
                  <a:srgbClr val="242424"/>
                </a:solidFill>
                <a:effectLst/>
                <a:latin typeface="source-serif-pro"/>
              </a:rPr>
              <a:t>删除新类时，这会带来问题。在这种情况下，我们必须更新神经网络并在整个数据集上重新训练它。此外，深度神经网络需要大量数据进行训练。另一方面，</a:t>
            </a:r>
            <a:r>
              <a:rPr lang="en-US" altLang="zh-CN" sz="2400" b="0" i="0" dirty="0">
                <a:solidFill>
                  <a:srgbClr val="242424"/>
                </a:solidFill>
                <a:effectLst/>
                <a:latin typeface="source-serif-pro"/>
              </a:rPr>
              <a:t>SNN </a:t>
            </a:r>
            <a:r>
              <a:rPr lang="zh-CN" altLang="en-US" sz="2400" b="0" i="0" dirty="0">
                <a:solidFill>
                  <a:srgbClr val="242424"/>
                </a:solidFill>
                <a:effectLst/>
                <a:latin typeface="source-serif-pro"/>
              </a:rPr>
              <a:t>学习相似性函数。因此，我们可以训练它来查看两个图像是否相同（我们将在此处执行此操作）。这使我们能够对新类别的数据进行分类，而无需再次训练网络。</a:t>
            </a:r>
          </a:p>
          <a:p>
            <a:endParaRPr lang="zh-CN" altLang="en-US" sz="2400" dirty="0"/>
          </a:p>
        </p:txBody>
      </p:sp>
    </p:spTree>
    <p:extLst>
      <p:ext uri="{BB962C8B-B14F-4D97-AF65-F5344CB8AC3E}">
        <p14:creationId xmlns:p14="http://schemas.microsoft.com/office/powerpoint/2010/main" val="397906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5F9D4EC-4920-44E2-A8D9-171C5C4ACEB0}"/>
              </a:ext>
            </a:extLst>
          </p:cNvPr>
          <p:cNvSpPr>
            <a:spLocks noGrp="1"/>
          </p:cNvSpPr>
          <p:nvPr>
            <p:ph type="title"/>
          </p:nvPr>
        </p:nvSpPr>
        <p:spPr>
          <a:xfrm>
            <a:off x="457200" y="304800"/>
            <a:ext cx="8063872" cy="523220"/>
          </a:xfrm>
        </p:spPr>
        <p:txBody>
          <a:bodyPr/>
          <a:lstStyle/>
          <a:p>
            <a:r>
              <a:rPr lang="zh-CN" altLang="en-US" b="1" i="0" dirty="0">
                <a:effectLst/>
                <a:latin typeface="sohne"/>
              </a:rPr>
              <a:t>优点：</a:t>
            </a:r>
            <a:endParaRPr lang="zh-CN" altLang="en-US" dirty="0"/>
          </a:p>
        </p:txBody>
      </p:sp>
      <p:sp>
        <p:nvSpPr>
          <p:cNvPr id="3" name="文本占位符 2">
            <a:extLst>
              <a:ext uri="{FF2B5EF4-FFF2-40B4-BE49-F238E27FC236}">
                <a16:creationId xmlns:a16="http://schemas.microsoft.com/office/drawing/2014/main" id="{C7A42D31-41A4-9C13-5C82-D8C907863B29}"/>
              </a:ext>
            </a:extLst>
          </p:cNvPr>
          <p:cNvSpPr>
            <a:spLocks noGrp="1"/>
          </p:cNvSpPr>
          <p:nvPr>
            <p:ph type="body" idx="1"/>
          </p:nvPr>
        </p:nvSpPr>
        <p:spPr>
          <a:xfrm>
            <a:off x="914400" y="1490027"/>
            <a:ext cx="8581390" cy="5078313"/>
          </a:xfrm>
        </p:spPr>
        <p:txBody>
          <a:bodyPr/>
          <a:lstStyle/>
          <a:p>
            <a:pPr algn="l">
              <a:buFont typeface="Arial" panose="020B0604020202020204" pitchFamily="34" charset="0"/>
              <a:buChar char="•"/>
            </a:pPr>
            <a:r>
              <a:rPr lang="zh-CN" altLang="en-US" b="1" i="0" dirty="0">
                <a:solidFill>
                  <a:srgbClr val="242424"/>
                </a:solidFill>
                <a:effectLst/>
                <a:latin typeface="source-serif-pro"/>
              </a:rPr>
              <a:t>对类不平衡更加鲁棒：</a:t>
            </a:r>
            <a:r>
              <a:rPr lang="zh-CN" altLang="en-US" b="0" i="0" dirty="0">
                <a:solidFill>
                  <a:srgbClr val="242424"/>
                </a:solidFill>
                <a:effectLst/>
                <a:latin typeface="source-serif-pro"/>
              </a:rPr>
              <a:t>借助一次性学习，每个类给定一些图像就足以让 </a:t>
            </a:r>
            <a:r>
              <a:rPr lang="en-US" altLang="zh-CN" b="0" i="0" dirty="0">
                <a:solidFill>
                  <a:srgbClr val="242424"/>
                </a:solidFill>
                <a:effectLst/>
                <a:latin typeface="source-serif-pro"/>
              </a:rPr>
              <a:t>Siamese Networks </a:t>
            </a:r>
            <a:r>
              <a:rPr lang="zh-CN" altLang="en-US" b="0" i="0" dirty="0">
                <a:solidFill>
                  <a:srgbClr val="242424"/>
                </a:solidFill>
                <a:effectLst/>
                <a:latin typeface="source-serif-pro"/>
              </a:rPr>
              <a:t>将来识别这些图像</a:t>
            </a:r>
          </a:p>
          <a:p>
            <a:pPr algn="l">
              <a:buFont typeface="Arial" panose="020B0604020202020204" pitchFamily="34" charset="0"/>
              <a:buChar char="•"/>
            </a:pPr>
            <a:r>
              <a:rPr lang="zh-CN" altLang="en-US" b="1" i="0" dirty="0">
                <a:solidFill>
                  <a:srgbClr val="242424"/>
                </a:solidFill>
                <a:effectLst/>
                <a:latin typeface="source-serif-pro"/>
              </a:rPr>
              <a:t>对具有最佳分类器的集成很好：</a:t>
            </a:r>
            <a:r>
              <a:rPr lang="zh-CN" altLang="en-US" b="0" i="0" dirty="0">
                <a:solidFill>
                  <a:srgbClr val="242424"/>
                </a:solidFill>
                <a:effectLst/>
                <a:latin typeface="source-serif-pro"/>
              </a:rPr>
              <a:t>鉴于其学习机制与分类有些不同，使用分类器对其进行简单平均可以比平均 </a:t>
            </a:r>
            <a:r>
              <a:rPr lang="en-US" altLang="zh-CN" b="0" i="0" dirty="0">
                <a:solidFill>
                  <a:srgbClr val="242424"/>
                </a:solidFill>
                <a:effectLst/>
                <a:latin typeface="source-serif-pro"/>
              </a:rPr>
              <a:t>2 </a:t>
            </a:r>
            <a:r>
              <a:rPr lang="zh-CN" altLang="en-US" b="0" i="0" dirty="0">
                <a:solidFill>
                  <a:srgbClr val="242424"/>
                </a:solidFill>
                <a:effectLst/>
                <a:latin typeface="source-serif-pro"/>
              </a:rPr>
              <a:t>个相关监督模型（例如 </a:t>
            </a:r>
            <a:r>
              <a:rPr lang="en-US" altLang="zh-CN" b="0" i="0" dirty="0">
                <a:solidFill>
                  <a:srgbClr val="242424"/>
                </a:solidFill>
                <a:effectLst/>
                <a:latin typeface="source-serif-pro"/>
              </a:rPr>
              <a:t>GBM </a:t>
            </a:r>
            <a:r>
              <a:rPr lang="zh-CN" altLang="en-US" b="0" i="0" dirty="0">
                <a:solidFill>
                  <a:srgbClr val="242424"/>
                </a:solidFill>
                <a:effectLst/>
                <a:latin typeface="source-serif-pro"/>
              </a:rPr>
              <a:t>和 </a:t>
            </a:r>
            <a:r>
              <a:rPr lang="en-US" altLang="zh-CN" b="0" i="0" dirty="0">
                <a:solidFill>
                  <a:srgbClr val="242424"/>
                </a:solidFill>
                <a:effectLst/>
                <a:latin typeface="source-serif-pro"/>
              </a:rPr>
              <a:t>RF </a:t>
            </a:r>
            <a:r>
              <a:rPr lang="zh-CN" altLang="en-US" b="0" i="0" dirty="0">
                <a:solidFill>
                  <a:srgbClr val="242424"/>
                </a:solidFill>
                <a:effectLst/>
                <a:latin typeface="source-serif-pro"/>
              </a:rPr>
              <a:t>分类器）做得更好</a:t>
            </a:r>
          </a:p>
          <a:p>
            <a:pPr algn="l">
              <a:buFont typeface="Arial" panose="020B0604020202020204" pitchFamily="34" charset="0"/>
              <a:buChar char="•"/>
            </a:pPr>
            <a:r>
              <a:rPr lang="zh-CN" altLang="en-US" b="1" i="0" dirty="0">
                <a:solidFill>
                  <a:srgbClr val="242424"/>
                </a:solidFill>
                <a:effectLst/>
                <a:latin typeface="source-serif-pro"/>
              </a:rPr>
              <a:t>从语义相似性中学习：</a:t>
            </a:r>
            <a:r>
              <a:rPr lang="zh-CN" altLang="en-US" b="0" i="0" dirty="0">
                <a:solidFill>
                  <a:srgbClr val="242424"/>
                </a:solidFill>
                <a:effectLst/>
                <a:latin typeface="source-serif-pro"/>
              </a:rPr>
              <a:t> </a:t>
            </a:r>
            <a:r>
              <a:rPr lang="en-US" altLang="zh-CN" b="0" i="0" dirty="0">
                <a:solidFill>
                  <a:srgbClr val="242424"/>
                </a:solidFill>
                <a:effectLst/>
                <a:latin typeface="source-serif-pro"/>
              </a:rPr>
              <a:t>Siamese </a:t>
            </a:r>
            <a:r>
              <a:rPr lang="zh-CN" altLang="en-US" b="0" i="0" dirty="0">
                <a:solidFill>
                  <a:srgbClr val="242424"/>
                </a:solidFill>
                <a:effectLst/>
                <a:latin typeface="source-serif-pro"/>
              </a:rPr>
              <a:t>专注于学习将相同的类</a:t>
            </a:r>
            <a:r>
              <a:rPr lang="en-US" altLang="zh-CN" b="0" i="0" dirty="0">
                <a:solidFill>
                  <a:srgbClr val="242424"/>
                </a:solidFill>
                <a:effectLst/>
                <a:latin typeface="source-serif-pro"/>
              </a:rPr>
              <a:t>/</a:t>
            </a:r>
            <a:r>
              <a:rPr lang="zh-CN" altLang="en-US" b="0" i="0" dirty="0">
                <a:solidFill>
                  <a:srgbClr val="242424"/>
                </a:solidFill>
                <a:effectLst/>
                <a:latin typeface="source-serif-pro"/>
              </a:rPr>
              <a:t>概念紧密结合在一起的嵌入（在更深的层中）。因此，可以学习</a:t>
            </a:r>
            <a:r>
              <a:rPr lang="zh-CN" altLang="en-US" b="0" i="1" dirty="0">
                <a:solidFill>
                  <a:srgbClr val="242424"/>
                </a:solidFill>
                <a:effectLst/>
                <a:latin typeface="source-serif-pro"/>
              </a:rPr>
              <a:t>语义相似度</a:t>
            </a:r>
            <a:r>
              <a:rPr lang="zh-CN" altLang="en-US" b="0" i="0" dirty="0">
                <a:solidFill>
                  <a:srgbClr val="242424"/>
                </a:solidFill>
                <a:effectLst/>
                <a:latin typeface="source-serif-pro"/>
              </a:rPr>
              <a:t>。</a:t>
            </a:r>
          </a:p>
          <a:p>
            <a:endParaRPr lang="zh-CN" altLang="en-US" dirty="0"/>
          </a:p>
        </p:txBody>
      </p:sp>
    </p:spTree>
    <p:extLst>
      <p:ext uri="{BB962C8B-B14F-4D97-AF65-F5344CB8AC3E}">
        <p14:creationId xmlns:p14="http://schemas.microsoft.com/office/powerpoint/2010/main" val="1912769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BDB3287-BA5E-314F-7304-57F0B50DEA6E}"/>
              </a:ext>
            </a:extLst>
          </p:cNvPr>
          <p:cNvSpPr>
            <a:spLocks noGrp="1"/>
          </p:cNvSpPr>
          <p:nvPr>
            <p:ph type="title"/>
          </p:nvPr>
        </p:nvSpPr>
        <p:spPr/>
        <p:txBody>
          <a:bodyPr/>
          <a:lstStyle/>
          <a:p>
            <a:r>
              <a:rPr lang="zh-CN" altLang="en-US" dirty="0"/>
              <a:t>缺点：</a:t>
            </a:r>
          </a:p>
        </p:txBody>
      </p:sp>
      <p:sp>
        <p:nvSpPr>
          <p:cNvPr id="3" name="文本占位符 2">
            <a:extLst>
              <a:ext uri="{FF2B5EF4-FFF2-40B4-BE49-F238E27FC236}">
                <a16:creationId xmlns:a16="http://schemas.microsoft.com/office/drawing/2014/main" id="{298E0E5B-3A1D-1E06-30DC-F0CE66D55953}"/>
              </a:ext>
            </a:extLst>
          </p:cNvPr>
          <p:cNvSpPr>
            <a:spLocks noGrp="1"/>
          </p:cNvSpPr>
          <p:nvPr>
            <p:ph type="body" idx="1"/>
          </p:nvPr>
        </p:nvSpPr>
        <p:spPr>
          <a:xfrm>
            <a:off x="914400" y="1490027"/>
            <a:ext cx="8581390" cy="2769989"/>
          </a:xfrm>
        </p:spPr>
        <p:txBody>
          <a:bodyPr/>
          <a:lstStyle/>
          <a:p>
            <a:pPr algn="l">
              <a:buFont typeface="Arial" panose="020B0604020202020204" pitchFamily="34" charset="0"/>
              <a:buChar char="•"/>
            </a:pPr>
            <a:r>
              <a:rPr lang="zh-CN" altLang="en-US" b="1" i="0" dirty="0">
                <a:solidFill>
                  <a:srgbClr val="242424"/>
                </a:solidFill>
                <a:effectLst/>
                <a:latin typeface="source-serif-pro"/>
              </a:rPr>
              <a:t>比普通网络需要更多的训练时间：</a:t>
            </a:r>
            <a:r>
              <a:rPr lang="zh-CN" altLang="en-US" b="0" i="0" dirty="0">
                <a:solidFill>
                  <a:srgbClr val="242424"/>
                </a:solidFill>
                <a:effectLst/>
                <a:latin typeface="source-serif-pro"/>
              </a:rPr>
              <a:t>由于暹罗网络涉及二次对来学习（查看所有可用信息），因此它比普通分类类型的学习（逐点学习）慢</a:t>
            </a:r>
          </a:p>
          <a:p>
            <a:pPr algn="l">
              <a:buFont typeface="Arial" panose="020B0604020202020204" pitchFamily="34" charset="0"/>
              <a:buChar char="•"/>
            </a:pPr>
            <a:r>
              <a:rPr lang="zh-CN" altLang="en-US" b="1" i="0" dirty="0">
                <a:solidFill>
                  <a:srgbClr val="242424"/>
                </a:solidFill>
                <a:effectLst/>
                <a:latin typeface="source-serif-pro"/>
              </a:rPr>
              <a:t>不输出概率：</a:t>
            </a:r>
            <a:r>
              <a:rPr lang="zh-CN" altLang="en-US" b="0" i="0" dirty="0">
                <a:solidFill>
                  <a:srgbClr val="242424"/>
                </a:solidFill>
                <a:effectLst/>
                <a:latin typeface="source-serif-pro"/>
              </a:rPr>
              <a:t>由于训练涉及成对学习，因此不会输出预测的概率，而是输出与每个类别的距离</a:t>
            </a:r>
          </a:p>
          <a:p>
            <a:endParaRPr lang="zh-CN" altLang="en-US" dirty="0"/>
          </a:p>
        </p:txBody>
      </p:sp>
    </p:spTree>
    <p:extLst>
      <p:ext uri="{BB962C8B-B14F-4D97-AF65-F5344CB8AC3E}">
        <p14:creationId xmlns:p14="http://schemas.microsoft.com/office/powerpoint/2010/main" val="1194869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04D0C4-B51F-31AA-306F-4332EE7D0008}"/>
              </a:ext>
            </a:extLst>
          </p:cNvPr>
          <p:cNvSpPr>
            <a:spLocks noGrp="1"/>
          </p:cNvSpPr>
          <p:nvPr>
            <p:ph type="title"/>
          </p:nvPr>
        </p:nvSpPr>
        <p:spPr/>
        <p:txBody>
          <a:bodyPr/>
          <a:lstStyle/>
          <a:p>
            <a:r>
              <a:rPr lang="zh-CN" altLang="en-US" dirty="0"/>
              <a:t>损失函数：</a:t>
            </a:r>
          </a:p>
        </p:txBody>
      </p:sp>
      <p:sp>
        <p:nvSpPr>
          <p:cNvPr id="3" name="文本占位符 2">
            <a:extLst>
              <a:ext uri="{FF2B5EF4-FFF2-40B4-BE49-F238E27FC236}">
                <a16:creationId xmlns:a16="http://schemas.microsoft.com/office/drawing/2014/main" id="{837B71A5-66E7-0CAC-9248-425306102FE3}"/>
              </a:ext>
            </a:extLst>
          </p:cNvPr>
          <p:cNvSpPr>
            <a:spLocks noGrp="1"/>
          </p:cNvSpPr>
          <p:nvPr>
            <p:ph type="body" idx="1"/>
          </p:nvPr>
        </p:nvSpPr>
        <p:spPr>
          <a:xfrm>
            <a:off x="914400" y="1490027"/>
            <a:ext cx="4038600" cy="3693319"/>
          </a:xfrm>
        </p:spPr>
        <p:txBody>
          <a:bodyPr/>
          <a:lstStyle/>
          <a:p>
            <a:pPr algn="l"/>
            <a:r>
              <a:rPr lang="zh-CN" altLang="en-US" sz="2000" b="0" i="0" dirty="0">
                <a:solidFill>
                  <a:srgbClr val="242424"/>
                </a:solidFill>
                <a:effectLst/>
                <a:latin typeface="source-serif-pro"/>
              </a:rPr>
              <a:t>由于</a:t>
            </a:r>
            <a:r>
              <a:rPr lang="en-US" altLang="zh-CN" sz="2000" b="0" i="0" dirty="0">
                <a:solidFill>
                  <a:srgbClr val="242424"/>
                </a:solidFill>
                <a:effectLst/>
                <a:latin typeface="source-serif-pro"/>
              </a:rPr>
              <a:t>Siamese</a:t>
            </a:r>
            <a:r>
              <a:rPr lang="zh-CN" altLang="en-US" sz="2000" b="0" i="0" dirty="0">
                <a:solidFill>
                  <a:srgbClr val="242424"/>
                </a:solidFill>
                <a:effectLst/>
                <a:latin typeface="source-serif-pro"/>
              </a:rPr>
              <a:t>网络的训练通常涉及成对学习，因此在这种情况下不能使用交叉熵损失，主要使用两个损失函数来训练这些</a:t>
            </a:r>
            <a:r>
              <a:rPr lang="en-US" altLang="zh-CN" sz="2000" b="0" i="0" dirty="0">
                <a:solidFill>
                  <a:srgbClr val="242424"/>
                </a:solidFill>
                <a:effectLst/>
                <a:latin typeface="source-serif-pro"/>
              </a:rPr>
              <a:t>Siamese</a:t>
            </a:r>
            <a:r>
              <a:rPr lang="zh-CN" altLang="en-US" sz="2000" b="0" i="0" dirty="0">
                <a:solidFill>
                  <a:srgbClr val="242424"/>
                </a:solidFill>
                <a:effectLst/>
                <a:latin typeface="source-serif-pro"/>
              </a:rPr>
              <a:t>网络，它们是</a:t>
            </a:r>
          </a:p>
          <a:p>
            <a:pPr algn="l"/>
            <a:r>
              <a:rPr lang="en-US" altLang="zh-CN" sz="2000" b="1" i="0" dirty="0">
                <a:solidFill>
                  <a:srgbClr val="242424"/>
                </a:solidFill>
                <a:effectLst/>
                <a:latin typeface="source-serif-pro"/>
              </a:rPr>
              <a:t>Triplet loss</a:t>
            </a:r>
            <a:r>
              <a:rPr lang="zh-CN" altLang="en-US" sz="2000" b="0" i="0" dirty="0">
                <a:solidFill>
                  <a:srgbClr val="242424"/>
                </a:solidFill>
                <a:effectLst/>
                <a:latin typeface="source-serif-pro"/>
              </a:rPr>
              <a:t>是一种损失函数，其中将基线（锚）输入与正（真）输入和负（假）输入进行比较。从基线（锚）输入到正（真）输入的距离最小化，从基线（锚）输入到负（假）输入的距离最大化。</a:t>
            </a:r>
          </a:p>
          <a:p>
            <a:endParaRPr lang="zh-CN" altLang="en-US" sz="2000" dirty="0"/>
          </a:p>
        </p:txBody>
      </p:sp>
      <p:pic>
        <p:nvPicPr>
          <p:cNvPr id="2050" name="Picture 2">
            <a:extLst>
              <a:ext uri="{FF2B5EF4-FFF2-40B4-BE49-F238E27FC236}">
                <a16:creationId xmlns:a16="http://schemas.microsoft.com/office/drawing/2014/main" id="{2644227B-22A4-9F20-9273-3D2AB8FFC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1600" y="3174761"/>
            <a:ext cx="4371975" cy="323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618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26E860-AC90-ED72-3B28-CF1277BCAB98}"/>
              </a:ext>
            </a:extLst>
          </p:cNvPr>
          <p:cNvSpPr>
            <a:spLocks noGrp="1"/>
          </p:cNvSpPr>
          <p:nvPr>
            <p:ph type="title"/>
          </p:nvPr>
        </p:nvSpPr>
        <p:spPr/>
        <p:txBody>
          <a:bodyPr/>
          <a:lstStyle/>
          <a:p>
            <a:endParaRPr lang="zh-CN" altLang="en-US"/>
          </a:p>
        </p:txBody>
      </p:sp>
      <p:sp>
        <p:nvSpPr>
          <p:cNvPr id="3" name="文本占位符 2">
            <a:extLst>
              <a:ext uri="{FF2B5EF4-FFF2-40B4-BE49-F238E27FC236}">
                <a16:creationId xmlns:a16="http://schemas.microsoft.com/office/drawing/2014/main" id="{EBD5CE7F-651C-4F0F-4F8D-7FC8EF8D143F}"/>
              </a:ext>
            </a:extLst>
          </p:cNvPr>
          <p:cNvSpPr>
            <a:spLocks noGrp="1"/>
          </p:cNvSpPr>
          <p:nvPr>
            <p:ph type="body" idx="1"/>
          </p:nvPr>
        </p:nvSpPr>
        <p:spPr>
          <a:xfrm>
            <a:off x="914400" y="1490027"/>
            <a:ext cx="4114800" cy="4072573"/>
          </a:xfrm>
        </p:spPr>
        <p:txBody>
          <a:bodyPr/>
          <a:lstStyle/>
          <a:p>
            <a:r>
              <a:rPr lang="en-US" altLang="zh-CN" sz="1800" b="1" i="0" dirty="0">
                <a:solidFill>
                  <a:srgbClr val="242424"/>
                </a:solidFill>
                <a:effectLst/>
                <a:latin typeface="source-serif-pro"/>
              </a:rPr>
              <a:t>Triplet loss</a:t>
            </a:r>
            <a:r>
              <a:rPr lang="zh-CN" altLang="en-US" sz="1800" b="0" i="0" dirty="0">
                <a:solidFill>
                  <a:srgbClr val="242424"/>
                </a:solidFill>
                <a:effectLst/>
                <a:latin typeface="source-serif-pro"/>
              </a:rPr>
              <a:t>是一种损失函数，其中将基线（锚）输入与正（真）输入和负（假）输入进行比较。从基线（锚）输入到正（真）输入的距离最小化，从基线（锚）输入到负（假）输入的距离最大化。</a:t>
            </a:r>
            <a:endParaRPr lang="zh-CN" altLang="en-US" sz="1800" dirty="0"/>
          </a:p>
        </p:txBody>
      </p:sp>
      <p:pic>
        <p:nvPicPr>
          <p:cNvPr id="3074" name="Picture 2">
            <a:extLst>
              <a:ext uri="{FF2B5EF4-FFF2-40B4-BE49-F238E27FC236}">
                <a16:creationId xmlns:a16="http://schemas.microsoft.com/office/drawing/2014/main" id="{2FC17AA4-139E-3130-660E-97A86B7CCE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3202463"/>
            <a:ext cx="4371975" cy="323850"/>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a:extLst>
              <a:ext uri="{FF2B5EF4-FFF2-40B4-BE49-F238E27FC236}">
                <a16:creationId xmlns:a16="http://schemas.microsoft.com/office/drawing/2014/main" id="{99A76025-61FA-A985-1770-E3F9A3A7DA2F}"/>
              </a:ext>
            </a:extLst>
          </p:cNvPr>
          <p:cNvSpPr txBox="1"/>
          <p:nvPr/>
        </p:nvSpPr>
        <p:spPr>
          <a:xfrm>
            <a:off x="2946400" y="4038600"/>
            <a:ext cx="5029200" cy="2308324"/>
          </a:xfrm>
          <a:prstGeom prst="rect">
            <a:avLst/>
          </a:prstGeom>
          <a:noFill/>
        </p:spPr>
        <p:txBody>
          <a:bodyPr wrap="square">
            <a:spAutoFit/>
          </a:bodyPr>
          <a:lstStyle/>
          <a:p>
            <a:pPr algn="l"/>
            <a:r>
              <a:rPr lang="zh-CN" altLang="en-US" b="0" i="0" dirty="0">
                <a:solidFill>
                  <a:srgbClr val="242424"/>
                </a:solidFill>
                <a:effectLst/>
                <a:latin typeface="source-serif-pro"/>
              </a:rPr>
              <a:t>在上面的等式中，</a:t>
            </a:r>
            <a:r>
              <a:rPr lang="en-US" altLang="zh-CN" b="0" i="0" dirty="0">
                <a:solidFill>
                  <a:srgbClr val="242424"/>
                </a:solidFill>
                <a:effectLst/>
                <a:latin typeface="source-serif-pro"/>
              </a:rPr>
              <a:t>alpha</a:t>
            </a:r>
            <a:r>
              <a:rPr lang="zh-CN" altLang="en-US" b="0" i="0" dirty="0">
                <a:solidFill>
                  <a:srgbClr val="242424"/>
                </a:solidFill>
                <a:effectLst/>
                <a:latin typeface="source-serif-pro"/>
              </a:rPr>
              <a:t>是一个边缘项，用于“拉伸”三元组中相似和不相似对之间的距离差异，</a:t>
            </a:r>
            <a:r>
              <a:rPr lang="en-US" altLang="zh-CN" b="0" i="0" dirty="0">
                <a:solidFill>
                  <a:srgbClr val="242424"/>
                </a:solidFill>
                <a:effectLst/>
                <a:latin typeface="source-serif-pro"/>
              </a:rPr>
              <a:t>fa</a:t>
            </a:r>
            <a:r>
              <a:rPr lang="zh-CN" altLang="en-US" b="0" i="0" dirty="0">
                <a:solidFill>
                  <a:srgbClr val="242424"/>
                </a:solidFill>
                <a:effectLst/>
                <a:latin typeface="source-serif-pro"/>
              </a:rPr>
              <a:t>、</a:t>
            </a:r>
            <a:r>
              <a:rPr lang="en-US" altLang="zh-CN" b="0" i="0" dirty="0" err="1">
                <a:solidFill>
                  <a:srgbClr val="242424"/>
                </a:solidFill>
                <a:effectLst/>
                <a:latin typeface="source-serif-pro"/>
              </a:rPr>
              <a:t>fp</a:t>
            </a:r>
            <a:r>
              <a:rPr lang="zh-CN" altLang="en-US" b="0" i="0" dirty="0">
                <a:solidFill>
                  <a:srgbClr val="242424"/>
                </a:solidFill>
                <a:effectLst/>
                <a:latin typeface="source-serif-pro"/>
              </a:rPr>
              <a:t>、</a:t>
            </a:r>
            <a:r>
              <a:rPr lang="en-US" altLang="zh-CN" b="0" i="0" dirty="0" err="1">
                <a:solidFill>
                  <a:srgbClr val="242424"/>
                </a:solidFill>
                <a:effectLst/>
                <a:latin typeface="source-serif-pro"/>
              </a:rPr>
              <a:t>fn</a:t>
            </a:r>
            <a:r>
              <a:rPr lang="zh-CN" altLang="en-US" b="0" i="0" dirty="0">
                <a:solidFill>
                  <a:srgbClr val="242424"/>
                </a:solidFill>
                <a:effectLst/>
                <a:latin typeface="source-serif-pro"/>
              </a:rPr>
              <a:t>是锚定图像、正图像和负图像的特征嵌入。</a:t>
            </a:r>
          </a:p>
          <a:p>
            <a:pPr algn="l"/>
            <a:r>
              <a:rPr lang="zh-CN" altLang="en-US" b="0" i="0" dirty="0">
                <a:solidFill>
                  <a:srgbClr val="242424"/>
                </a:solidFill>
                <a:effectLst/>
                <a:latin typeface="source-serif-pro"/>
              </a:rPr>
              <a:t>在训练过程中，图像三元组（锚图像、负图像、正图像）（锚图像、负图像、正图像）作为单个样本输入到模型中。这背后的想法是锚点和正图像之间的距离应该小于锚点和负图像之间的距离。</a:t>
            </a:r>
          </a:p>
        </p:txBody>
      </p:sp>
    </p:spTree>
    <p:extLst>
      <p:ext uri="{BB962C8B-B14F-4D97-AF65-F5344CB8AC3E}">
        <p14:creationId xmlns:p14="http://schemas.microsoft.com/office/powerpoint/2010/main" val="1637660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7B9141-CEE2-3684-19F1-09D76904D2EB}"/>
              </a:ext>
            </a:extLst>
          </p:cNvPr>
          <p:cNvSpPr>
            <a:spLocks noGrp="1"/>
          </p:cNvSpPr>
          <p:nvPr>
            <p:ph type="title"/>
          </p:nvPr>
        </p:nvSpPr>
        <p:spPr/>
        <p:txBody>
          <a:bodyPr/>
          <a:lstStyle/>
          <a:p>
            <a:endParaRPr lang="zh-CN" altLang="en-US"/>
          </a:p>
        </p:txBody>
      </p:sp>
      <p:sp>
        <p:nvSpPr>
          <p:cNvPr id="3" name="文本占位符 2">
            <a:extLst>
              <a:ext uri="{FF2B5EF4-FFF2-40B4-BE49-F238E27FC236}">
                <a16:creationId xmlns:a16="http://schemas.microsoft.com/office/drawing/2014/main" id="{2DCE516B-FCF9-FE0D-0072-1BA636652E92}"/>
              </a:ext>
            </a:extLst>
          </p:cNvPr>
          <p:cNvSpPr>
            <a:spLocks noGrp="1"/>
          </p:cNvSpPr>
          <p:nvPr>
            <p:ph type="body" idx="1"/>
          </p:nvPr>
        </p:nvSpPr>
        <p:spPr>
          <a:xfrm>
            <a:off x="914400" y="1490027"/>
            <a:ext cx="3048000" cy="4529773"/>
          </a:xfrm>
        </p:spPr>
        <p:txBody>
          <a:bodyPr/>
          <a:lstStyle/>
          <a:p>
            <a:r>
              <a:rPr lang="zh-CN" altLang="en-US" sz="1800" b="1">
                <a:effectLst/>
                <a:latin typeface="source-serif-pro"/>
              </a:rPr>
              <a:t>对比损失</a:t>
            </a:r>
            <a:r>
              <a:rPr lang="zh-CN" altLang="en-US" sz="1800">
                <a:effectLst/>
              </a:rPr>
              <a:t>：是时下广泛使用的流行损失函数，它是</a:t>
            </a:r>
            <a:r>
              <a:rPr lang="zh-CN" altLang="en-US" sz="1800" b="1" i="1">
                <a:effectLst/>
                <a:latin typeface="source-serif-pro"/>
              </a:rPr>
              <a:t>基于距离的损失</a:t>
            </a:r>
            <a:r>
              <a:rPr lang="zh-CN" altLang="en-US" sz="1800">
                <a:effectLst/>
              </a:rPr>
              <a:t>与更传统的</a:t>
            </a:r>
            <a:r>
              <a:rPr lang="zh-CN" altLang="en-US" sz="1800" b="1" i="1">
                <a:effectLst/>
                <a:latin typeface="source-serif-pro"/>
              </a:rPr>
              <a:t>错误预测损失</a:t>
            </a:r>
            <a:r>
              <a:rPr lang="en-US" altLang="zh-CN" sz="1800" i="1">
                <a:effectLst/>
              </a:rPr>
              <a:t>.</a:t>
            </a:r>
            <a:r>
              <a:rPr lang="zh-CN" altLang="en-US" sz="1800">
                <a:effectLst/>
              </a:rPr>
              <a:t>此损失用于学习嵌入，其中两个相似点具有较小的欧几里德距离，而两个不同点具有较大的欧几里德距离。</a:t>
            </a:r>
            <a:endParaRPr lang="zh-CN" altLang="en-US" sz="1800" dirty="0"/>
          </a:p>
        </p:txBody>
      </p:sp>
      <p:pic>
        <p:nvPicPr>
          <p:cNvPr id="4098" name="Picture 2">
            <a:extLst>
              <a:ext uri="{FF2B5EF4-FFF2-40B4-BE49-F238E27FC236}">
                <a16:creationId xmlns:a16="http://schemas.microsoft.com/office/drawing/2014/main" id="{423AB7EC-4001-5A63-0D5B-B1AA08A3976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67200" y="2922131"/>
            <a:ext cx="5334000" cy="826703"/>
          </a:xfrm>
          <a:prstGeom prst="rect">
            <a:avLst/>
          </a:prstGeom>
          <a:noFill/>
          <a:extLst>
            <a:ext uri="{909E8E84-426E-40DD-AFC4-6F175D3DCCD1}">
              <a14:hiddenFill xmlns:a14="http://schemas.microsoft.com/office/drawing/2010/main">
                <a:solidFill>
                  <a:srgbClr val="FFFFFF"/>
                </a:solidFill>
              </a14:hiddenFill>
            </a:ext>
          </a:extLst>
        </p:spPr>
      </p:pic>
      <p:sp>
        <p:nvSpPr>
          <p:cNvPr id="5" name="文本框 4">
            <a:extLst>
              <a:ext uri="{FF2B5EF4-FFF2-40B4-BE49-F238E27FC236}">
                <a16:creationId xmlns:a16="http://schemas.microsoft.com/office/drawing/2014/main" id="{4E5DA044-2EF4-8775-9533-C243C3727565}"/>
              </a:ext>
            </a:extLst>
          </p:cNvPr>
          <p:cNvSpPr txBox="1"/>
          <p:nvPr/>
        </p:nvSpPr>
        <p:spPr>
          <a:xfrm>
            <a:off x="838200" y="3780584"/>
            <a:ext cx="5029200" cy="369332"/>
          </a:xfrm>
          <a:prstGeom prst="rect">
            <a:avLst/>
          </a:prstGeom>
          <a:noFill/>
        </p:spPr>
        <p:txBody>
          <a:bodyPr wrap="square">
            <a:spAutoFit/>
          </a:bodyPr>
          <a:lstStyle/>
          <a:p>
            <a:r>
              <a:rPr lang="zh-CN" altLang="en-US" b="0" i="0" dirty="0">
                <a:solidFill>
                  <a:srgbClr val="242424"/>
                </a:solidFill>
                <a:effectLst/>
                <a:latin typeface="source-serif-pro"/>
              </a:rPr>
              <a:t>我们将 </a:t>
            </a:r>
            <a:r>
              <a:rPr lang="en-US" altLang="zh-CN" b="0" i="0" dirty="0" err="1">
                <a:solidFill>
                  <a:srgbClr val="242424"/>
                </a:solidFill>
                <a:effectLst/>
                <a:latin typeface="source-serif-pro"/>
              </a:rPr>
              <a:t>Dw</a:t>
            </a:r>
            <a:r>
              <a:rPr lang="en-US" altLang="zh-CN" b="0" i="0" dirty="0">
                <a:solidFill>
                  <a:srgbClr val="242424"/>
                </a:solidFill>
                <a:effectLst/>
                <a:latin typeface="source-serif-pro"/>
              </a:rPr>
              <a:t> </a:t>
            </a:r>
            <a:r>
              <a:rPr lang="zh-CN" altLang="en-US" b="0" i="0" dirty="0">
                <a:solidFill>
                  <a:srgbClr val="242424"/>
                </a:solidFill>
                <a:effectLst/>
                <a:latin typeface="source-serif-pro"/>
              </a:rPr>
              <a:t>定义为</a:t>
            </a:r>
            <a:endParaRPr lang="zh-CN" altLang="en-US" dirty="0"/>
          </a:p>
        </p:txBody>
      </p:sp>
      <p:pic>
        <p:nvPicPr>
          <p:cNvPr id="4100" name="Picture 4">
            <a:extLst>
              <a:ext uri="{FF2B5EF4-FFF2-40B4-BE49-F238E27FC236}">
                <a16:creationId xmlns:a16="http://schemas.microsoft.com/office/drawing/2014/main" id="{26A549A1-BA69-0944-FA9B-6CA80D2C695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95600" y="4055317"/>
            <a:ext cx="5504206" cy="892175"/>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a:extLst>
              <a:ext uri="{FF2B5EF4-FFF2-40B4-BE49-F238E27FC236}">
                <a16:creationId xmlns:a16="http://schemas.microsoft.com/office/drawing/2014/main" id="{A375B1E4-8E17-5EB6-FAC9-26A88404B0A9}"/>
              </a:ext>
            </a:extLst>
          </p:cNvPr>
          <p:cNvSpPr txBox="1"/>
          <p:nvPr/>
        </p:nvSpPr>
        <p:spPr>
          <a:xfrm>
            <a:off x="844550" y="5682218"/>
            <a:ext cx="5029200" cy="369332"/>
          </a:xfrm>
          <a:prstGeom prst="rect">
            <a:avLst/>
          </a:prstGeom>
          <a:noFill/>
        </p:spPr>
        <p:txBody>
          <a:bodyPr wrap="square">
            <a:spAutoFit/>
          </a:bodyPr>
          <a:lstStyle/>
          <a:p>
            <a:r>
              <a:rPr lang="en-US" altLang="zh-CN" b="0" i="0" dirty="0" err="1">
                <a:solidFill>
                  <a:srgbClr val="242424"/>
                </a:solidFill>
                <a:effectLst/>
                <a:latin typeface="source-serif-pro"/>
              </a:rPr>
              <a:t>Gw</a:t>
            </a:r>
            <a:r>
              <a:rPr lang="en-US" altLang="zh-CN" b="0" i="0" dirty="0">
                <a:solidFill>
                  <a:srgbClr val="242424"/>
                </a:solidFill>
                <a:effectLst/>
                <a:latin typeface="source-serif-pro"/>
              </a:rPr>
              <a:t> </a:t>
            </a:r>
            <a:r>
              <a:rPr lang="zh-CN" altLang="en-US" b="0" i="0" dirty="0">
                <a:solidFill>
                  <a:srgbClr val="242424"/>
                </a:solidFill>
                <a:effectLst/>
                <a:latin typeface="source-serif-pro"/>
              </a:rPr>
              <a:t>是我们的网络对一幅图像的输出。</a:t>
            </a:r>
            <a:endParaRPr lang="zh-CN" altLang="en-US" dirty="0"/>
          </a:p>
        </p:txBody>
      </p:sp>
    </p:spTree>
    <p:extLst>
      <p:ext uri="{BB962C8B-B14F-4D97-AF65-F5344CB8AC3E}">
        <p14:creationId xmlns:p14="http://schemas.microsoft.com/office/powerpoint/2010/main" val="3446203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2FBB77C-06F1-AA9E-CD8A-B65252E6669A}"/>
              </a:ext>
            </a:extLst>
          </p:cNvPr>
          <p:cNvSpPr>
            <a:spLocks noGrp="1"/>
          </p:cNvSpPr>
          <p:nvPr>
            <p:ph type="title"/>
          </p:nvPr>
        </p:nvSpPr>
        <p:spPr/>
        <p:txBody>
          <a:bodyPr/>
          <a:lstStyle/>
          <a:p>
            <a:r>
              <a:rPr lang="zh-CN" altLang="en-US" dirty="0"/>
              <a:t>在</a:t>
            </a:r>
            <a:r>
              <a:rPr lang="en-US" altLang="zh-CN" dirty="0" err="1"/>
              <a:t>Jupyter</a:t>
            </a:r>
            <a:r>
              <a:rPr lang="zh-CN" altLang="en-US" dirty="0"/>
              <a:t>上测试</a:t>
            </a:r>
          </a:p>
        </p:txBody>
      </p:sp>
      <p:sp>
        <p:nvSpPr>
          <p:cNvPr id="3" name="文本占位符 2">
            <a:extLst>
              <a:ext uri="{FF2B5EF4-FFF2-40B4-BE49-F238E27FC236}">
                <a16:creationId xmlns:a16="http://schemas.microsoft.com/office/drawing/2014/main" id="{ACD31271-BCD9-CD2B-48F2-1B8DF83059DA}"/>
              </a:ext>
            </a:extLst>
          </p:cNvPr>
          <p:cNvSpPr>
            <a:spLocks noGrp="1"/>
          </p:cNvSpPr>
          <p:nvPr>
            <p:ph type="body" idx="1"/>
          </p:nvPr>
        </p:nvSpPr>
        <p:spPr>
          <a:xfrm>
            <a:off x="914400" y="1490027"/>
            <a:ext cx="8581390" cy="461665"/>
          </a:xfrm>
        </p:spPr>
        <p:txBody>
          <a:bodyPr/>
          <a:lstStyle/>
          <a:p>
            <a:r>
              <a:rPr lang="en-US" altLang="zh-CN" dirty="0"/>
              <a:t>OK</a:t>
            </a:r>
            <a:r>
              <a:rPr lang="zh-CN" altLang="en-US" dirty="0"/>
              <a:t>，</a:t>
            </a:r>
            <a:r>
              <a:rPr lang="en-US" altLang="zh-CN" dirty="0"/>
              <a:t>lets coding</a:t>
            </a:r>
            <a:r>
              <a:rPr lang="zh-CN" altLang="en-US" dirty="0"/>
              <a:t>！</a:t>
            </a:r>
          </a:p>
        </p:txBody>
      </p:sp>
    </p:spTree>
    <p:extLst>
      <p:ext uri="{BB962C8B-B14F-4D97-AF65-F5344CB8AC3E}">
        <p14:creationId xmlns:p14="http://schemas.microsoft.com/office/powerpoint/2010/main" val="1824731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7F7F7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823</Words>
  <Application>Microsoft Office PowerPoint</Application>
  <PresentationFormat>自定义</PresentationFormat>
  <Paragraphs>29</Paragraphs>
  <Slides>10</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10</vt:i4>
      </vt:variant>
    </vt:vector>
  </HeadingPairs>
  <TitlesOfParts>
    <vt:vector size="19" baseType="lpstr">
      <vt:lpstr>Helvetica Neue</vt:lpstr>
      <vt:lpstr>sohne</vt:lpstr>
      <vt:lpstr>source-serif-pro</vt:lpstr>
      <vt:lpstr>等线</vt:lpstr>
      <vt:lpstr>等线 Light</vt:lpstr>
      <vt:lpstr>Arial</vt:lpstr>
      <vt:lpstr>Calibri</vt:lpstr>
      <vt:lpstr>Office Theme</vt:lpstr>
      <vt:lpstr>1_Office Theme</vt:lpstr>
      <vt:lpstr>基于TensorFlow的公共选修课建设</vt:lpstr>
      <vt:lpstr>连体网络-目的</vt:lpstr>
      <vt:lpstr>PowerPoint 演示文稿</vt:lpstr>
      <vt:lpstr>优点：</vt:lpstr>
      <vt:lpstr>缺点：</vt:lpstr>
      <vt:lpstr>损失函数：</vt:lpstr>
      <vt:lpstr>PowerPoint 演示文稿</vt:lpstr>
      <vt:lpstr>PowerPoint 演示文稿</vt:lpstr>
      <vt:lpstr>在Jupyter上测试</vt:lpstr>
      <vt:lpstr>参考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Heng Wu</cp:lastModifiedBy>
  <cp:revision>40</cp:revision>
  <dcterms:created xsi:type="dcterms:W3CDTF">2018-05-27T09:03:26Z</dcterms:created>
  <dcterms:modified xsi:type="dcterms:W3CDTF">2023-11-01T08:26:11Z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2052-10.1.0.5672</vt:lpwstr>
  </property>
</Properties>
</file>